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252"/>
  </p:notesMasterIdLst>
  <p:sldIdLst>
    <p:sldId id="256" r:id="rId2"/>
    <p:sldId id="1861" r:id="rId3"/>
    <p:sldId id="257" r:id="rId4"/>
    <p:sldId id="1833" r:id="rId5"/>
    <p:sldId id="264" r:id="rId6"/>
    <p:sldId id="265" r:id="rId7"/>
    <p:sldId id="260" r:id="rId8"/>
    <p:sldId id="271" r:id="rId9"/>
    <p:sldId id="277" r:id="rId10"/>
    <p:sldId id="1859" r:id="rId11"/>
    <p:sldId id="285" r:id="rId12"/>
    <p:sldId id="291" r:id="rId13"/>
    <p:sldId id="258" r:id="rId14"/>
    <p:sldId id="279" r:id="rId15"/>
    <p:sldId id="1834" r:id="rId16"/>
    <p:sldId id="1835" r:id="rId17"/>
    <p:sldId id="280" r:id="rId18"/>
    <p:sldId id="394" r:id="rId19"/>
    <p:sldId id="302" r:id="rId20"/>
    <p:sldId id="262" r:id="rId21"/>
    <p:sldId id="312" r:id="rId22"/>
    <p:sldId id="313" r:id="rId23"/>
    <p:sldId id="261" r:id="rId24"/>
    <p:sldId id="1836" r:id="rId25"/>
    <p:sldId id="379" r:id="rId26"/>
    <p:sldId id="382" r:id="rId27"/>
    <p:sldId id="401" r:id="rId28"/>
    <p:sldId id="259" r:id="rId29"/>
    <p:sldId id="427" r:id="rId30"/>
    <p:sldId id="442" r:id="rId31"/>
    <p:sldId id="397" r:id="rId32"/>
    <p:sldId id="321" r:id="rId33"/>
    <p:sldId id="324" r:id="rId34"/>
    <p:sldId id="334" r:id="rId35"/>
    <p:sldId id="365" r:id="rId36"/>
    <p:sldId id="339" r:id="rId37"/>
    <p:sldId id="348" r:id="rId38"/>
    <p:sldId id="351" r:id="rId39"/>
    <p:sldId id="352" r:id="rId40"/>
    <p:sldId id="362" r:id="rId41"/>
    <p:sldId id="378" r:id="rId42"/>
    <p:sldId id="263" r:id="rId43"/>
    <p:sldId id="368" r:id="rId44"/>
    <p:sldId id="366" r:id="rId45"/>
    <p:sldId id="369" r:id="rId46"/>
    <p:sldId id="370" r:id="rId47"/>
    <p:sldId id="266" r:id="rId48"/>
    <p:sldId id="410" r:id="rId49"/>
    <p:sldId id="424" r:id="rId50"/>
    <p:sldId id="377" r:id="rId51"/>
    <p:sldId id="336" r:id="rId52"/>
    <p:sldId id="1852" r:id="rId53"/>
    <p:sldId id="488" r:id="rId54"/>
    <p:sldId id="490" r:id="rId55"/>
    <p:sldId id="494" r:id="rId56"/>
    <p:sldId id="500" r:id="rId57"/>
    <p:sldId id="508" r:id="rId58"/>
    <p:sldId id="514" r:id="rId59"/>
    <p:sldId id="513" r:id="rId60"/>
    <p:sldId id="524" r:id="rId61"/>
    <p:sldId id="525" r:id="rId62"/>
    <p:sldId id="529" r:id="rId63"/>
    <p:sldId id="533" r:id="rId64"/>
    <p:sldId id="539" r:id="rId65"/>
    <p:sldId id="462" r:id="rId66"/>
    <p:sldId id="418" r:id="rId67"/>
    <p:sldId id="1837" r:id="rId68"/>
    <p:sldId id="1286" r:id="rId69"/>
    <p:sldId id="1838" r:id="rId70"/>
    <p:sldId id="283" r:id="rId71"/>
    <p:sldId id="284" r:id="rId72"/>
    <p:sldId id="276" r:id="rId73"/>
    <p:sldId id="272" r:id="rId74"/>
    <p:sldId id="1839" r:id="rId75"/>
    <p:sldId id="273" r:id="rId76"/>
    <p:sldId id="267" r:id="rId77"/>
    <p:sldId id="1070" r:id="rId78"/>
    <p:sldId id="1482" r:id="rId79"/>
    <p:sldId id="1483" r:id="rId80"/>
    <p:sldId id="1481" r:id="rId81"/>
    <p:sldId id="1493" r:id="rId82"/>
    <p:sldId id="545" r:id="rId83"/>
    <p:sldId id="1537" r:id="rId84"/>
    <p:sldId id="1538" r:id="rId85"/>
    <p:sldId id="1542" r:id="rId86"/>
    <p:sldId id="1543" r:id="rId87"/>
    <p:sldId id="1544" r:id="rId88"/>
    <p:sldId id="639" r:id="rId89"/>
    <p:sldId id="651" r:id="rId90"/>
    <p:sldId id="653" r:id="rId91"/>
    <p:sldId id="1302" r:id="rId92"/>
    <p:sldId id="568" r:id="rId93"/>
    <p:sldId id="1321" r:id="rId94"/>
    <p:sldId id="579" r:id="rId95"/>
    <p:sldId id="582" r:id="rId96"/>
    <p:sldId id="588" r:id="rId97"/>
    <p:sldId id="603" r:id="rId98"/>
    <p:sldId id="608" r:id="rId99"/>
    <p:sldId id="627" r:id="rId100"/>
    <p:sldId id="629" r:id="rId101"/>
    <p:sldId id="760" r:id="rId102"/>
    <p:sldId id="767" r:id="rId103"/>
    <p:sldId id="659" r:id="rId104"/>
    <p:sldId id="644" r:id="rId105"/>
    <p:sldId id="678" r:id="rId106"/>
    <p:sldId id="681" r:id="rId107"/>
    <p:sldId id="682" r:id="rId108"/>
    <p:sldId id="686" r:id="rId109"/>
    <p:sldId id="703" r:id="rId110"/>
    <p:sldId id="702" r:id="rId111"/>
    <p:sldId id="712" r:id="rId112"/>
    <p:sldId id="1477" r:id="rId113"/>
    <p:sldId id="975" r:id="rId114"/>
    <p:sldId id="988" r:id="rId115"/>
    <p:sldId id="741" r:id="rId116"/>
    <p:sldId id="826" r:id="rId117"/>
    <p:sldId id="819" r:id="rId118"/>
    <p:sldId id="985" r:id="rId119"/>
    <p:sldId id="991" r:id="rId120"/>
    <p:sldId id="1004" r:id="rId121"/>
    <p:sldId id="755" r:id="rId122"/>
    <p:sldId id="1355" r:id="rId123"/>
    <p:sldId id="1854" r:id="rId124"/>
    <p:sldId id="1628" r:id="rId125"/>
    <p:sldId id="1627" r:id="rId126"/>
    <p:sldId id="1632" r:id="rId127"/>
    <p:sldId id="1633" r:id="rId128"/>
    <p:sldId id="1626" r:id="rId129"/>
    <p:sldId id="1470" r:id="rId130"/>
    <p:sldId id="781" r:id="rId131"/>
    <p:sldId id="785" r:id="rId132"/>
    <p:sldId id="794" r:id="rId133"/>
    <p:sldId id="809" r:id="rId134"/>
    <p:sldId id="815" r:id="rId135"/>
    <p:sldId id="1375" r:id="rId136"/>
    <p:sldId id="1380" r:id="rId137"/>
    <p:sldId id="1199" r:id="rId138"/>
    <p:sldId id="831" r:id="rId139"/>
    <p:sldId id="839" r:id="rId140"/>
    <p:sldId id="842" r:id="rId141"/>
    <p:sldId id="1205" r:id="rId142"/>
    <p:sldId id="1210" r:id="rId143"/>
    <p:sldId id="1217" r:id="rId144"/>
    <p:sldId id="1219" r:id="rId145"/>
    <p:sldId id="851" r:id="rId146"/>
    <p:sldId id="855" r:id="rId147"/>
    <p:sldId id="857" r:id="rId148"/>
    <p:sldId id="858" r:id="rId149"/>
    <p:sldId id="1220" r:id="rId150"/>
    <p:sldId id="873" r:id="rId151"/>
    <p:sldId id="879" r:id="rId152"/>
    <p:sldId id="881" r:id="rId153"/>
    <p:sldId id="888" r:id="rId154"/>
    <p:sldId id="895" r:id="rId155"/>
    <p:sldId id="1232" r:id="rId156"/>
    <p:sldId id="897" r:id="rId157"/>
    <p:sldId id="1241" r:id="rId158"/>
    <p:sldId id="1246" r:id="rId159"/>
    <p:sldId id="904" r:id="rId160"/>
    <p:sldId id="1702" r:id="rId161"/>
    <p:sldId id="1249" r:id="rId162"/>
    <p:sldId id="829" r:id="rId163"/>
    <p:sldId id="840" r:id="rId164"/>
    <p:sldId id="917" r:id="rId165"/>
    <p:sldId id="943" r:id="rId166"/>
    <p:sldId id="938" r:id="rId167"/>
    <p:sldId id="1013" r:id="rId168"/>
    <p:sldId id="1016" r:id="rId169"/>
    <p:sldId id="1028" r:id="rId170"/>
    <p:sldId id="1030" r:id="rId171"/>
    <p:sldId id="1032" r:id="rId172"/>
    <p:sldId id="1033" r:id="rId173"/>
    <p:sldId id="1037" r:id="rId174"/>
    <p:sldId id="1045" r:id="rId175"/>
    <p:sldId id="1062" r:id="rId176"/>
    <p:sldId id="1521" r:id="rId177"/>
    <p:sldId id="1064" r:id="rId178"/>
    <p:sldId id="1173" r:id="rId179"/>
    <p:sldId id="1177" r:id="rId180"/>
    <p:sldId id="1176" r:id="rId181"/>
    <p:sldId id="1167" r:id="rId182"/>
    <p:sldId id="1107" r:id="rId183"/>
    <p:sldId id="1113" r:id="rId184"/>
    <p:sldId id="1114" r:id="rId185"/>
    <p:sldId id="1123" r:id="rId186"/>
    <p:sldId id="1117" r:id="rId187"/>
    <p:sldId id="1120" r:id="rId188"/>
    <p:sldId id="1124" r:id="rId189"/>
    <p:sldId id="1166" r:id="rId190"/>
    <p:sldId id="1148" r:id="rId191"/>
    <p:sldId id="1151" r:id="rId192"/>
    <p:sldId id="1154" r:id="rId193"/>
    <p:sldId id="1138" r:id="rId194"/>
    <p:sldId id="1137" r:id="rId195"/>
    <p:sldId id="1831" r:id="rId196"/>
    <p:sldId id="1142" r:id="rId197"/>
    <p:sldId id="1180" r:id="rId198"/>
    <p:sldId id="1086" r:id="rId199"/>
    <p:sldId id="1091" r:id="rId200"/>
    <p:sldId id="1185" r:id="rId201"/>
    <p:sldId id="1181" r:id="rId202"/>
    <p:sldId id="1188" r:id="rId203"/>
    <p:sldId id="1192" r:id="rId204"/>
    <p:sldId id="1359" r:id="rId205"/>
    <p:sldId id="1361" r:id="rId206"/>
    <p:sldId id="923" r:id="rId207"/>
    <p:sldId id="926" r:id="rId208"/>
    <p:sldId id="931" r:id="rId209"/>
    <p:sldId id="934" r:id="rId210"/>
    <p:sldId id="1078" r:id="rId211"/>
    <p:sldId id="1584" r:id="rId212"/>
    <p:sldId id="1586" r:id="rId213"/>
    <p:sldId id="1588" r:id="rId214"/>
    <p:sldId id="1579" r:id="rId215"/>
    <p:sldId id="1594" r:id="rId216"/>
    <p:sldId id="1595" r:id="rId217"/>
    <p:sldId id="1610" r:id="rId218"/>
    <p:sldId id="1615" r:id="rId219"/>
    <p:sldId id="1860" r:id="rId220"/>
    <p:sldId id="1857" r:id="rId221"/>
    <p:sldId id="1856" r:id="rId222"/>
    <p:sldId id="1709" r:id="rId223"/>
    <p:sldId id="1711" r:id="rId224"/>
    <p:sldId id="1718" r:id="rId225"/>
    <p:sldId id="1733" r:id="rId226"/>
    <p:sldId id="1739" r:id="rId227"/>
    <p:sldId id="1745" r:id="rId228"/>
    <p:sldId id="1780" r:id="rId229"/>
    <p:sldId id="1751" r:id="rId230"/>
    <p:sldId id="1758" r:id="rId231"/>
    <p:sldId id="1773" r:id="rId232"/>
    <p:sldId id="1572" r:id="rId233"/>
    <p:sldId id="1824" r:id="rId234"/>
    <p:sldId id="1843" r:id="rId235"/>
    <p:sldId id="1844" r:id="rId236"/>
    <p:sldId id="1845" r:id="rId237"/>
    <p:sldId id="1847" r:id="rId238"/>
    <p:sldId id="1793" r:id="rId239"/>
    <p:sldId id="1848" r:id="rId240"/>
    <p:sldId id="1790" r:id="rId241"/>
    <p:sldId id="1797" r:id="rId242"/>
    <p:sldId id="1819" r:id="rId243"/>
    <p:sldId id="1798" r:id="rId244"/>
    <p:sldId id="1799" r:id="rId245"/>
    <p:sldId id="1804" r:id="rId246"/>
    <p:sldId id="1809" r:id="rId247"/>
    <p:sldId id="1817" r:id="rId248"/>
    <p:sldId id="1828" r:id="rId249"/>
    <p:sldId id="1830" r:id="rId250"/>
    <p:sldId id="1862" r:id="rId2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426" autoAdjust="0"/>
    <p:restoredTop sz="94353" autoAdjust="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notesMaster" Target="notesMasters/notesMaster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viewProps" Target="viewProp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theme" Target="theme/theme1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tableStyles" Target="tableStyle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F2BC3-CC53-4AAA-BBE8-380BB7CF76AD}" type="datetimeFigureOut">
              <a:rPr lang="it-IT" smtClean="0"/>
              <a:t>10/02/2020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0E1BB-F159-470F-AFE7-3BD165D5200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9283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0E1BB-F159-470F-AFE7-3BD165D5200B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9991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41EC-1E07-4D7A-9FDC-16D2222030A6}" type="datetimeFigureOut">
              <a:rPr lang="it-IT" smtClean="0"/>
              <a:t>10/02/2020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F5D2-E0C2-4AC3-874D-E49A9638321C}" type="slidenum">
              <a:rPr lang="it-IT" smtClean="0"/>
              <a:t>‹N›</a:t>
            </a:fld>
            <a:endParaRPr lang="it-IT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57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41EC-1E07-4D7A-9FDC-16D2222030A6}" type="datetimeFigureOut">
              <a:rPr lang="it-IT" smtClean="0"/>
              <a:t>10/02/2020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F5D2-E0C2-4AC3-874D-E49A9638321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24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1"/>
            <a:ext cx="1971675" cy="575742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41EC-1E07-4D7A-9FDC-16D2222030A6}" type="datetimeFigureOut">
              <a:rPr lang="it-IT" smtClean="0"/>
              <a:t>10/02/2020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F5D2-E0C2-4AC3-874D-E49A9638321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96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41EC-1E07-4D7A-9FDC-16D2222030A6}" type="datetimeFigureOut">
              <a:rPr lang="it-IT" smtClean="0"/>
              <a:t>10/02/2020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F5D2-E0C2-4AC3-874D-E49A9638321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766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41EC-1E07-4D7A-9FDC-16D2222030A6}" type="datetimeFigureOut">
              <a:rPr lang="it-IT" smtClean="0"/>
              <a:t>10/02/2020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F5D2-E0C2-4AC3-874D-E49A9638321C}" type="slidenum">
              <a:rPr lang="it-IT" smtClean="0"/>
              <a:t>‹N›</a:t>
            </a:fld>
            <a:endParaRPr lang="it-IT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80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8"/>
            <a:ext cx="370332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41EC-1E07-4D7A-9FDC-16D2222030A6}" type="datetimeFigureOut">
              <a:rPr lang="it-IT" smtClean="0"/>
              <a:t>10/02/2020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F5D2-E0C2-4AC3-874D-E49A9638321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558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41EC-1E07-4D7A-9FDC-16D2222030A6}" type="datetimeFigureOut">
              <a:rPr lang="it-IT" smtClean="0"/>
              <a:t>10/02/2020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F5D2-E0C2-4AC3-874D-E49A9638321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329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41EC-1E07-4D7A-9FDC-16D2222030A6}" type="datetimeFigureOut">
              <a:rPr lang="it-IT" smtClean="0"/>
              <a:t>10/02/2020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F5D2-E0C2-4AC3-874D-E49A9638321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439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41EC-1E07-4D7A-9FDC-16D2222030A6}" type="datetimeFigureOut">
              <a:rPr lang="it-IT" smtClean="0"/>
              <a:t>10/02/2020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F5D2-E0C2-4AC3-874D-E49A9638321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255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731520"/>
            <a:ext cx="5009393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8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0D6D41EC-1E07-4D7A-9FDC-16D2222030A6}" type="datetimeFigureOut">
              <a:rPr lang="it-IT" smtClean="0"/>
              <a:t>10/02/2020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50F5D2-E0C2-4AC3-874D-E49A9638321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76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41EC-1E07-4D7A-9FDC-16D2222030A6}" type="datetimeFigureOut">
              <a:rPr lang="it-IT" smtClean="0"/>
              <a:t>10/02/2020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F5D2-E0C2-4AC3-874D-E49A9638321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200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7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D6D41EC-1E07-4D7A-9FDC-16D2222030A6}" type="datetimeFigureOut">
              <a:rPr lang="it-IT" smtClean="0"/>
              <a:t>10/02/2020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950F5D2-E0C2-4AC3-874D-E49A9638321C}" type="slidenum">
              <a:rPr lang="it-IT" smtClean="0"/>
              <a:t>‹N›</a:t>
            </a:fld>
            <a:endParaRPr lang="it-IT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54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6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6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erba, esterni, inpiedi, figlio&#10;&#10;Descrizione generata automaticamente">
            <a:extLst>
              <a:ext uri="{FF2B5EF4-FFF2-40B4-BE49-F238E27FC236}">
                <a16:creationId xmlns:a16="http://schemas.microsoft.com/office/drawing/2014/main" id="{C272070A-3C88-4BBF-92DE-FB3F1125CF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2" b="23808"/>
          <a:stretch/>
        </p:blipFill>
        <p:spPr>
          <a:xfrm>
            <a:off x="-1" y="848687"/>
            <a:ext cx="9144001" cy="5143493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9007B9E5-89EC-4E02-8780-8ED11C377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90" y="1869743"/>
            <a:ext cx="8448137" cy="143003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it-IT" sz="2700" dirty="0">
                <a:solidFill>
                  <a:schemeClr val="bg1"/>
                </a:solidFill>
                <a:latin typeface="Algerian" panose="04020705040A02060702" pitchFamily="82" charset="0"/>
              </a:rPr>
              <a:t>A.S. 2019/20</a:t>
            </a:r>
            <a:br>
              <a:rPr lang="it-IT" sz="2700" dirty="0"/>
            </a:br>
            <a:r>
              <a:rPr lang="it-IT" sz="2700" dirty="0">
                <a:solidFill>
                  <a:srgbClr val="FF0000"/>
                </a:solidFill>
                <a:latin typeface="Algerian" panose="04020705040A02060702" pitchFamily="82" charset="0"/>
              </a:rPr>
              <a:t>Primo quadrimestre</a:t>
            </a:r>
            <a:r>
              <a:rPr lang="it-IT" sz="2700" dirty="0"/>
              <a:t>	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42E033-B6CB-406B-911D-1D44CA820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37" y="3420434"/>
            <a:ext cx="3444766" cy="1964879"/>
          </a:xfrm>
          <a:solidFill>
            <a:srgbClr val="00B050"/>
          </a:solidFill>
        </p:spPr>
        <p:txBody>
          <a:bodyPr anchor="ctr">
            <a:norm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Chiller" panose="04020404031007020602" pitchFamily="82" charset="0"/>
              </a:rPr>
              <a:t>SCUOLA DELL’INFANZIA</a:t>
            </a:r>
          </a:p>
          <a:p>
            <a:r>
              <a:rPr lang="en-US" sz="24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“ Sottoferrovia “</a:t>
            </a:r>
          </a:p>
          <a:p>
            <a:r>
              <a:rPr lang="en-US" sz="3200" b="1" i="1" dirty="0">
                <a:solidFill>
                  <a:srgbClr val="FF0000"/>
                </a:solidFill>
              </a:rPr>
              <a:t>I.C. CROSIA-MIRTO</a:t>
            </a:r>
          </a:p>
        </p:txBody>
      </p:sp>
      <p:pic>
        <p:nvPicPr>
          <p:cNvPr id="2" name="Come i pesci gli elefanti e le tigri  Coro dellAntoniano">
            <a:hlinkClick r:id="" action="ppaction://media"/>
            <a:extLst>
              <a:ext uri="{FF2B5EF4-FFF2-40B4-BE49-F238E27FC236}">
                <a16:creationId xmlns:a16="http://schemas.microsoft.com/office/drawing/2014/main" id="{E9A5F0A1-B2A5-4108-B75F-ED2846040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137" y="397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2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7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250"/>
                            </p:stCondLst>
                            <p:childTnLst>
                              <p:par>
                                <p:cTn id="4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9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118-WA0000">
            <a:extLst>
              <a:ext uri="{FF2B5EF4-FFF2-40B4-BE49-F238E27FC236}">
                <a16:creationId xmlns:a16="http://schemas.microsoft.com/office/drawing/2014/main" id="{B1605AF0-783E-481F-ABE7-C27E8DE67CB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8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9_124155937">
            <a:extLst>
              <a:ext uri="{FF2B5EF4-FFF2-40B4-BE49-F238E27FC236}">
                <a16:creationId xmlns:a16="http://schemas.microsoft.com/office/drawing/2014/main" id="{A26DCFAE-00F2-4C8A-954E-2163D49772B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88" b="3656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4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G_20191111_115338048">
            <a:extLst>
              <a:ext uri="{FF2B5EF4-FFF2-40B4-BE49-F238E27FC236}">
                <a16:creationId xmlns:a16="http://schemas.microsoft.com/office/drawing/2014/main" id="{B613B3AD-4EA5-4536-80AB-A2B85F830B5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16" r="18602"/>
          <a:stretch/>
        </p:blipFill>
        <p:spPr>
          <a:xfrm>
            <a:off x="12" y="10"/>
            <a:ext cx="5667666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710114" y="0"/>
            <a:ext cx="34385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F2F972-DF3C-40EB-B8F4-F5112697F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663" y="640079"/>
            <a:ext cx="2744435" cy="59733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 , poi non c’è bisogno di bere un barile di vino, per sapere se è venuto bene, basta annusare per sentire l’odore  e il vino novello è pronto…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679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568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250"/>
                            </p:stCondLst>
                            <p:childTnLst>
                              <p:par>
                                <p:cTn id="1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1_115726782">
            <a:extLst>
              <a:ext uri="{FF2B5EF4-FFF2-40B4-BE49-F238E27FC236}">
                <a16:creationId xmlns:a16="http://schemas.microsoft.com/office/drawing/2014/main" id="{E3FE8536-2C5F-4AEA-9F9E-058BB20A85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361DA1F-FE07-4139-AD7C-1B870EC5D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57250"/>
            <a:ext cx="4468091" cy="880113"/>
          </a:xfrm>
        </p:spPr>
        <p:txBody>
          <a:bodyPr/>
          <a:lstStyle/>
          <a:p>
            <a:r>
              <a:rPr lang="it-IT" b="1" i="1" dirty="0">
                <a:solidFill>
                  <a:srgbClr val="FF0000"/>
                </a:solidFill>
              </a:rPr>
              <a:t>Brindiamo amici</a:t>
            </a:r>
            <a:r>
              <a:rPr lang="it-IT" dirty="0">
                <a:solidFill>
                  <a:srgbClr val="C0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72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11 at 12.22.14">
            <a:extLst>
              <a:ext uri="{FF2B5EF4-FFF2-40B4-BE49-F238E27FC236}">
                <a16:creationId xmlns:a16="http://schemas.microsoft.com/office/drawing/2014/main" id="{7B5898F6-0D36-42B3-AFCE-38E11B857B3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8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31_110726486">
            <a:extLst>
              <a:ext uri="{FF2B5EF4-FFF2-40B4-BE49-F238E27FC236}">
                <a16:creationId xmlns:a16="http://schemas.microsoft.com/office/drawing/2014/main" id="{30F12454-35A0-4266-8952-5F27B00675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2DEEE31-8BBB-4CE2-8048-6218EAB0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4027251"/>
            <a:ext cx="6858000" cy="1737363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rgbClr val="C00000"/>
                </a:solidFill>
              </a:rPr>
              <a:t>E poi… tra fantasmi,streghe e maghetti,ecco Halloween con le zucche e i suoi scherzetti …</a:t>
            </a:r>
          </a:p>
        </p:txBody>
      </p:sp>
    </p:spTree>
    <p:extLst>
      <p:ext uri="{BB962C8B-B14F-4D97-AF65-F5344CB8AC3E}">
        <p14:creationId xmlns:p14="http://schemas.microsoft.com/office/powerpoint/2010/main" val="17251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G_20191108_113607755">
            <a:extLst>
              <a:ext uri="{FF2B5EF4-FFF2-40B4-BE49-F238E27FC236}">
                <a16:creationId xmlns:a16="http://schemas.microsoft.com/office/drawing/2014/main" id="{E0ABE5A9-68F6-4B87-B453-11E4C3460B6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58" r="1760"/>
          <a:stretch/>
        </p:blipFill>
        <p:spPr>
          <a:xfrm>
            <a:off x="12" y="10"/>
            <a:ext cx="5667666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710114" y="0"/>
            <a:ext cx="34385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ABEE643-9764-441B-903E-B33323B72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663" y="640080"/>
            <a:ext cx="2744435" cy="62179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Tutti insieme nel giardino della nostra scuola per sperimentare momenti di cooperazione e condivisione nella giornata della raccolta delle olive…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679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8171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3744621">
            <a:extLst>
              <a:ext uri="{FF2B5EF4-FFF2-40B4-BE49-F238E27FC236}">
                <a16:creationId xmlns:a16="http://schemas.microsoft.com/office/drawing/2014/main" id="{AF86C772-B359-41DE-B4E6-1B8C81C6511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6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3804773">
            <a:extLst>
              <a:ext uri="{FF2B5EF4-FFF2-40B4-BE49-F238E27FC236}">
                <a16:creationId xmlns:a16="http://schemas.microsoft.com/office/drawing/2014/main" id="{14FC899C-8A26-46F0-881C-A8DC8D3DD0C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0" b="617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1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3834366">
            <a:extLst>
              <a:ext uri="{FF2B5EF4-FFF2-40B4-BE49-F238E27FC236}">
                <a16:creationId xmlns:a16="http://schemas.microsoft.com/office/drawing/2014/main" id="{E5D01D74-D925-4012-B339-A1C07481ED5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3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4140906">
            <a:extLst>
              <a:ext uri="{FF2B5EF4-FFF2-40B4-BE49-F238E27FC236}">
                <a16:creationId xmlns:a16="http://schemas.microsoft.com/office/drawing/2014/main" id="{9A44240F-1CCD-42E7-BB1A-9697E8C9030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19_100017797">
            <a:extLst>
              <a:ext uri="{FF2B5EF4-FFF2-40B4-BE49-F238E27FC236}">
                <a16:creationId xmlns:a16="http://schemas.microsoft.com/office/drawing/2014/main" id="{AB5DACB9-7870-4812-9485-9AB5B234793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38" b="1106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0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4134895">
            <a:extLst>
              <a:ext uri="{FF2B5EF4-FFF2-40B4-BE49-F238E27FC236}">
                <a16:creationId xmlns:a16="http://schemas.microsoft.com/office/drawing/2014/main" id="{BAF2540F-CB2C-4DB1-95A5-0C0CA9B48AF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4425578">
            <a:extLst>
              <a:ext uri="{FF2B5EF4-FFF2-40B4-BE49-F238E27FC236}">
                <a16:creationId xmlns:a16="http://schemas.microsoft.com/office/drawing/2014/main" id="{D8A45FE1-E5A4-4443-8053-4468B5C528C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14 at 15.09.00">
            <a:extLst>
              <a:ext uri="{FF2B5EF4-FFF2-40B4-BE49-F238E27FC236}">
                <a16:creationId xmlns:a16="http://schemas.microsoft.com/office/drawing/2014/main" id="{5D64167E-2124-4294-84A3-08C5AC6F76A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20" b="362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1836869">
            <a:extLst>
              <a:ext uri="{FF2B5EF4-FFF2-40B4-BE49-F238E27FC236}">
                <a16:creationId xmlns:a16="http://schemas.microsoft.com/office/drawing/2014/main" id="{70625B03-F4DF-4BDE-9D9E-EA45C5E9796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4" b="4580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2353685">
            <a:extLst>
              <a:ext uri="{FF2B5EF4-FFF2-40B4-BE49-F238E27FC236}">
                <a16:creationId xmlns:a16="http://schemas.microsoft.com/office/drawing/2014/main" id="{25ADA173-C36D-44C1-BF39-BCDA920B036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5436252">
            <a:extLst>
              <a:ext uri="{FF2B5EF4-FFF2-40B4-BE49-F238E27FC236}">
                <a16:creationId xmlns:a16="http://schemas.microsoft.com/office/drawing/2014/main" id="{ECD54C9C-3751-49C5-814D-0B8515FF685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4_120324641">
            <a:extLst>
              <a:ext uri="{FF2B5EF4-FFF2-40B4-BE49-F238E27FC236}">
                <a16:creationId xmlns:a16="http://schemas.microsoft.com/office/drawing/2014/main" id="{D632AB06-CD49-44D4-9A73-7F88643666D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78" b="166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4_115520438">
            <a:extLst>
              <a:ext uri="{FF2B5EF4-FFF2-40B4-BE49-F238E27FC236}">
                <a16:creationId xmlns:a16="http://schemas.microsoft.com/office/drawing/2014/main" id="{667BB9C4-C0C6-42FF-AC56-E77C96E7B97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2325129">
            <a:extLst>
              <a:ext uri="{FF2B5EF4-FFF2-40B4-BE49-F238E27FC236}">
                <a16:creationId xmlns:a16="http://schemas.microsoft.com/office/drawing/2014/main" id="{A7F6291F-4E57-4243-9C29-EFC49F7BD9E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4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2441615">
            <a:extLst>
              <a:ext uri="{FF2B5EF4-FFF2-40B4-BE49-F238E27FC236}">
                <a16:creationId xmlns:a16="http://schemas.microsoft.com/office/drawing/2014/main" id="{AB91E501-3323-4687-9C50-91DE475CE0A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65" b="479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8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19_102543200">
            <a:extLst>
              <a:ext uri="{FF2B5EF4-FFF2-40B4-BE49-F238E27FC236}">
                <a16:creationId xmlns:a16="http://schemas.microsoft.com/office/drawing/2014/main" id="{1A667DF6-8F6A-4209-86B9-FE953D72E4A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3138130">
            <a:extLst>
              <a:ext uri="{FF2B5EF4-FFF2-40B4-BE49-F238E27FC236}">
                <a16:creationId xmlns:a16="http://schemas.microsoft.com/office/drawing/2014/main" id="{20F5E7C7-F1A4-45DE-BE7D-13FB355F016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3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20207314">
            <a:extLst>
              <a:ext uri="{FF2B5EF4-FFF2-40B4-BE49-F238E27FC236}">
                <a16:creationId xmlns:a16="http://schemas.microsoft.com/office/drawing/2014/main" id="{D43AB8AE-FA6A-497B-9710-8BF795F1D36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5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08 at 14.02.20">
            <a:extLst>
              <a:ext uri="{FF2B5EF4-FFF2-40B4-BE49-F238E27FC236}">
                <a16:creationId xmlns:a16="http://schemas.microsoft.com/office/drawing/2014/main" id="{11EDCEB3-BE1D-48C6-8DA5-1715D59F88A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G_20191209_135104139">
            <a:extLst>
              <a:ext uri="{FF2B5EF4-FFF2-40B4-BE49-F238E27FC236}">
                <a16:creationId xmlns:a16="http://schemas.microsoft.com/office/drawing/2014/main" id="{8D3D635E-6139-40A4-8D04-C806727883D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66" b="14165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B61C101-530F-4FCA-AF12-F34DE03E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173736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La nostra rielaborazione grafica  di questa stupenda esperienza…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24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09_134223478">
            <a:extLst>
              <a:ext uri="{FF2B5EF4-FFF2-40B4-BE49-F238E27FC236}">
                <a16:creationId xmlns:a16="http://schemas.microsoft.com/office/drawing/2014/main" id="{40861BF6-421C-43E4-9284-06403018E2F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4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09_134212195">
            <a:extLst>
              <a:ext uri="{FF2B5EF4-FFF2-40B4-BE49-F238E27FC236}">
                <a16:creationId xmlns:a16="http://schemas.microsoft.com/office/drawing/2014/main" id="{B56F42A8-8CC8-4B8C-9F47-B09AAD14EC6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19" b="3825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0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09_135552278">
            <a:extLst>
              <a:ext uri="{FF2B5EF4-FFF2-40B4-BE49-F238E27FC236}">
                <a16:creationId xmlns:a16="http://schemas.microsoft.com/office/drawing/2014/main" id="{27F68677-6AB1-418E-9C84-B178B39D632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0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09_140432858">
            <a:extLst>
              <a:ext uri="{FF2B5EF4-FFF2-40B4-BE49-F238E27FC236}">
                <a16:creationId xmlns:a16="http://schemas.microsoft.com/office/drawing/2014/main" id="{79629095-51A9-457C-804E-2FFBFE5A09C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92" b="3450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8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09_134153038">
            <a:extLst>
              <a:ext uri="{FF2B5EF4-FFF2-40B4-BE49-F238E27FC236}">
                <a16:creationId xmlns:a16="http://schemas.microsoft.com/office/drawing/2014/main" id="{D353979E-2EC2-4C68-81DF-65462A9E774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6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" y="0"/>
            <a:ext cx="34385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5EF50E3-254C-4EB6-A8B8-F87607626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40080"/>
            <a:ext cx="2744434" cy="62179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i="1" dirty="0">
                <a:solidFill>
                  <a:srgbClr val="C00000"/>
                </a:solidFill>
              </a:rPr>
              <a:t>Insieme , per festeggiare la giornata della   gentilezza… Perché la gentilezza è meraviglia negli occhi dei bambini…</a:t>
            </a:r>
          </a:p>
        </p:txBody>
      </p:sp>
      <p:pic>
        <p:nvPicPr>
          <p:cNvPr id="3" name="Immagine 2" descr="WhatsApp Image 2019-11-13 at 18.37.49">
            <a:extLst>
              <a:ext uri="{FF2B5EF4-FFF2-40B4-BE49-F238E27FC236}">
                <a16:creationId xmlns:a16="http://schemas.microsoft.com/office/drawing/2014/main" id="{22FA971A-D4DB-41AD-BDA5-C90CEAA479E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25" r="20731"/>
          <a:stretch/>
        </p:blipFill>
        <p:spPr>
          <a:xfrm>
            <a:off x="3479799" y="10"/>
            <a:ext cx="566420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56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644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09 at 22.14.00">
            <a:extLst>
              <a:ext uri="{FF2B5EF4-FFF2-40B4-BE49-F238E27FC236}">
                <a16:creationId xmlns:a16="http://schemas.microsoft.com/office/drawing/2014/main" id="{6D04F431-1290-4DA4-88FD-C10DB1A4D52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31" b="10969"/>
          <a:stretch/>
        </p:blipFill>
        <p:spPr>
          <a:xfrm>
            <a:off x="19" y="-1"/>
            <a:ext cx="9143985" cy="6315075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5FCD324D-E74D-49F1-98D7-BDE367AD3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dirty="0">
                <a:solidFill>
                  <a:srgbClr val="C00000"/>
                </a:solidFill>
              </a:rPr>
              <a:t>Per  dipingere…e  raccontare…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132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3_103844190">
            <a:extLst>
              <a:ext uri="{FF2B5EF4-FFF2-40B4-BE49-F238E27FC236}">
                <a16:creationId xmlns:a16="http://schemas.microsoft.com/office/drawing/2014/main" id="{8023AAA1-4983-4A92-9792-1D0B7D7FA66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3_104008661">
            <a:extLst>
              <a:ext uri="{FF2B5EF4-FFF2-40B4-BE49-F238E27FC236}">
                <a16:creationId xmlns:a16="http://schemas.microsoft.com/office/drawing/2014/main" id="{14AD36B8-BAA8-4278-A786-E8E8399C404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7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3_112127681">
            <a:extLst>
              <a:ext uri="{FF2B5EF4-FFF2-40B4-BE49-F238E27FC236}">
                <a16:creationId xmlns:a16="http://schemas.microsoft.com/office/drawing/2014/main" id="{30D4782A-3A3C-4976-BC87-55BD25F9EC0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3_143322895">
            <a:extLst>
              <a:ext uri="{FF2B5EF4-FFF2-40B4-BE49-F238E27FC236}">
                <a16:creationId xmlns:a16="http://schemas.microsoft.com/office/drawing/2014/main" id="{318710E4-5F9F-4AB6-BD11-950F1021B85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1" b="6483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9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3_143521299">
            <a:extLst>
              <a:ext uri="{FF2B5EF4-FFF2-40B4-BE49-F238E27FC236}">
                <a16:creationId xmlns:a16="http://schemas.microsoft.com/office/drawing/2014/main" id="{85A5395C-59B8-4FEC-80CF-C9233C20270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0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13 at 13.54.14">
            <a:extLst>
              <a:ext uri="{FF2B5EF4-FFF2-40B4-BE49-F238E27FC236}">
                <a16:creationId xmlns:a16="http://schemas.microsoft.com/office/drawing/2014/main" id="{2FF66BFF-D58B-4B70-8522-EC6D4BE7CA4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7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13 at 13.54.59">
            <a:extLst>
              <a:ext uri="{FF2B5EF4-FFF2-40B4-BE49-F238E27FC236}">
                <a16:creationId xmlns:a16="http://schemas.microsoft.com/office/drawing/2014/main" id="{B60BB7FD-B5D1-40CE-A7D0-2F2647CB656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094844695">
            <a:extLst>
              <a:ext uri="{FF2B5EF4-FFF2-40B4-BE49-F238E27FC236}">
                <a16:creationId xmlns:a16="http://schemas.microsoft.com/office/drawing/2014/main" id="{05654F8B-7E69-436F-BD3B-045E364B0C1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72" b="21459"/>
          <a:stretch/>
        </p:blipFill>
        <p:spPr>
          <a:xfrm>
            <a:off x="0" y="0"/>
            <a:ext cx="9157671" cy="454355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08BEE78-0AAF-4CB9-B953-044B7266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190" y="4543557"/>
            <a:ext cx="3853393" cy="1445583"/>
          </a:xfrm>
        </p:spPr>
        <p:txBody>
          <a:bodyPr vert="horz" lIns="68580" tIns="34290" rIns="68580" bIns="34290" rtlCol="0" anchor="b">
            <a:noAutofit/>
          </a:bodyPr>
          <a:lstStyle/>
          <a:p>
            <a:r>
              <a:rPr lang="en-US" sz="2700" b="1" i="1" dirty="0">
                <a:solidFill>
                  <a:srgbClr val="C00000"/>
                </a:solidFill>
              </a:rPr>
              <a:t>WOWWWW </a:t>
            </a:r>
            <a:br>
              <a:rPr lang="en-US" sz="2700" b="1" i="1" dirty="0">
                <a:solidFill>
                  <a:srgbClr val="C00000"/>
                </a:solidFill>
              </a:rPr>
            </a:br>
            <a:r>
              <a:rPr lang="en-US" sz="2700" b="1" i="1" dirty="0">
                <a:solidFill>
                  <a:srgbClr val="C00000"/>
                </a:solidFill>
              </a:rPr>
              <a:t>SI PARTEEEE…</a:t>
            </a:r>
            <a:br>
              <a:rPr lang="en-US" sz="2700" b="1" i="1" dirty="0">
                <a:solidFill>
                  <a:srgbClr val="C00000"/>
                </a:solidFill>
              </a:rPr>
            </a:br>
            <a:r>
              <a:rPr lang="en-US" sz="2700" b="1" i="1" dirty="0">
                <a:solidFill>
                  <a:srgbClr val="C00000"/>
                </a:solidFill>
              </a:rPr>
              <a:t>Destinazione, </a:t>
            </a:r>
            <a:br>
              <a:rPr lang="en-US" sz="2700" b="1" i="1" dirty="0">
                <a:solidFill>
                  <a:srgbClr val="C00000"/>
                </a:solidFill>
              </a:rPr>
            </a:br>
            <a:r>
              <a:rPr lang="en-US" sz="2700" b="1" i="1" dirty="0">
                <a:solidFill>
                  <a:srgbClr val="C00000"/>
                </a:solidFill>
              </a:rPr>
              <a:t>Azienda Olearia Vulcano…</a:t>
            </a:r>
          </a:p>
        </p:txBody>
      </p:sp>
    </p:spTree>
    <p:extLst>
      <p:ext uri="{BB962C8B-B14F-4D97-AF65-F5344CB8AC3E}">
        <p14:creationId xmlns:p14="http://schemas.microsoft.com/office/powerpoint/2010/main" val="400394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095427987">
            <a:extLst>
              <a:ext uri="{FF2B5EF4-FFF2-40B4-BE49-F238E27FC236}">
                <a16:creationId xmlns:a16="http://schemas.microsoft.com/office/drawing/2014/main" id="{5444A617-0425-42F8-B809-A7AA8A600D5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0310315">
            <a:extLst>
              <a:ext uri="{FF2B5EF4-FFF2-40B4-BE49-F238E27FC236}">
                <a16:creationId xmlns:a16="http://schemas.microsoft.com/office/drawing/2014/main" id="{382C458B-8DCD-4A39-96E3-E2E77B78BD4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7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18_112950813">
            <a:extLst>
              <a:ext uri="{FF2B5EF4-FFF2-40B4-BE49-F238E27FC236}">
                <a16:creationId xmlns:a16="http://schemas.microsoft.com/office/drawing/2014/main" id="{9C1C6FBC-335B-4E2F-AAD6-8864B669BCB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8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0748730">
            <a:extLst>
              <a:ext uri="{FF2B5EF4-FFF2-40B4-BE49-F238E27FC236}">
                <a16:creationId xmlns:a16="http://schemas.microsoft.com/office/drawing/2014/main" id="{D016D81C-013E-4EF9-BF5E-EE8161DCC72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79" b="4165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095849193">
            <a:extLst>
              <a:ext uri="{FF2B5EF4-FFF2-40B4-BE49-F238E27FC236}">
                <a16:creationId xmlns:a16="http://schemas.microsoft.com/office/drawing/2014/main" id="{12908BF7-2546-4961-9131-79FB082C013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0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0045033">
            <a:extLst>
              <a:ext uri="{FF2B5EF4-FFF2-40B4-BE49-F238E27FC236}">
                <a16:creationId xmlns:a16="http://schemas.microsoft.com/office/drawing/2014/main" id="{E4D68C94-DF78-4E6F-A6AE-053141B1CAC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0308727">
            <a:extLst>
              <a:ext uri="{FF2B5EF4-FFF2-40B4-BE49-F238E27FC236}">
                <a16:creationId xmlns:a16="http://schemas.microsoft.com/office/drawing/2014/main" id="{5F1A8DF3-1BA9-455C-AB1F-9AA1A80F62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4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0343626">
            <a:extLst>
              <a:ext uri="{FF2B5EF4-FFF2-40B4-BE49-F238E27FC236}">
                <a16:creationId xmlns:a16="http://schemas.microsoft.com/office/drawing/2014/main" id="{0D9D4EB0-1670-4ACF-B9F8-2760BC091DD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4" b="6930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6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1128450">
            <a:extLst>
              <a:ext uri="{FF2B5EF4-FFF2-40B4-BE49-F238E27FC236}">
                <a16:creationId xmlns:a16="http://schemas.microsoft.com/office/drawing/2014/main" id="{5061BD9F-5C87-470E-90A9-F9466E68A80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75" b="869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1345364">
            <a:extLst>
              <a:ext uri="{FF2B5EF4-FFF2-40B4-BE49-F238E27FC236}">
                <a16:creationId xmlns:a16="http://schemas.microsoft.com/office/drawing/2014/main" id="{BD26D43C-05B3-4CA9-820B-E11B9501D4A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7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1400195">
            <a:extLst>
              <a:ext uri="{FF2B5EF4-FFF2-40B4-BE49-F238E27FC236}">
                <a16:creationId xmlns:a16="http://schemas.microsoft.com/office/drawing/2014/main" id="{EE2106EC-627B-4E18-BE48-8487B67F063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1429985">
            <a:extLst>
              <a:ext uri="{FF2B5EF4-FFF2-40B4-BE49-F238E27FC236}">
                <a16:creationId xmlns:a16="http://schemas.microsoft.com/office/drawing/2014/main" id="{1FC2030B-E3EF-4C5B-8558-413E8CD78BF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0409938">
            <a:extLst>
              <a:ext uri="{FF2B5EF4-FFF2-40B4-BE49-F238E27FC236}">
                <a16:creationId xmlns:a16="http://schemas.microsoft.com/office/drawing/2014/main" id="{60D66AD5-10E2-4503-B940-8EFF024B1E0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6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09 at 22.14.01">
            <a:extLst>
              <a:ext uri="{FF2B5EF4-FFF2-40B4-BE49-F238E27FC236}">
                <a16:creationId xmlns:a16="http://schemas.microsoft.com/office/drawing/2014/main" id="{8097240D-8F42-4970-B6DA-ECA37031F0A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2016187">
            <a:extLst>
              <a:ext uri="{FF2B5EF4-FFF2-40B4-BE49-F238E27FC236}">
                <a16:creationId xmlns:a16="http://schemas.microsoft.com/office/drawing/2014/main" id="{DADAEAE2-35D7-4448-A638-BF9E06A3816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" b="741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0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2055857">
            <a:extLst>
              <a:ext uri="{FF2B5EF4-FFF2-40B4-BE49-F238E27FC236}">
                <a16:creationId xmlns:a16="http://schemas.microsoft.com/office/drawing/2014/main" id="{DED5F427-32DA-48CA-8B49-CCB51426A9F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" b="7305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2128138">
            <a:extLst>
              <a:ext uri="{FF2B5EF4-FFF2-40B4-BE49-F238E27FC236}">
                <a16:creationId xmlns:a16="http://schemas.microsoft.com/office/drawing/2014/main" id="{78C53FB3-E800-479E-A4FA-6F1D2D3E5BE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2315161">
            <a:extLst>
              <a:ext uri="{FF2B5EF4-FFF2-40B4-BE49-F238E27FC236}">
                <a16:creationId xmlns:a16="http://schemas.microsoft.com/office/drawing/2014/main" id="{8C1BE369-C554-47A7-8E2B-D0C70A2C94E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2" b="5142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5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2620914">
            <a:extLst>
              <a:ext uri="{FF2B5EF4-FFF2-40B4-BE49-F238E27FC236}">
                <a16:creationId xmlns:a16="http://schemas.microsoft.com/office/drawing/2014/main" id="{86B2650F-1A3A-4AF4-A912-DA9495355BA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7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1154107">
            <a:extLst>
              <a:ext uri="{FF2B5EF4-FFF2-40B4-BE49-F238E27FC236}">
                <a16:creationId xmlns:a16="http://schemas.microsoft.com/office/drawing/2014/main" id="{8D69EBFB-4307-4979-A610-C1BF67B08F1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73" b="347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2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2626447">
            <a:extLst>
              <a:ext uri="{FF2B5EF4-FFF2-40B4-BE49-F238E27FC236}">
                <a16:creationId xmlns:a16="http://schemas.microsoft.com/office/drawing/2014/main" id="{F8698E23-E1D6-4540-A158-39E9A631717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33" r="3885"/>
          <a:stretch/>
        </p:blipFill>
        <p:spPr>
          <a:xfrm>
            <a:off x="1143009" y="857257"/>
            <a:ext cx="4250750" cy="514349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97DD6D2-494A-4866-A78F-72C1D0B36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7499" y="1337310"/>
            <a:ext cx="2058326" cy="219456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2850" dirty="0">
                <a:solidFill>
                  <a:srgbClr val="C00000"/>
                </a:solidFill>
              </a:rPr>
              <a:t>MMMMH…</a:t>
            </a:r>
            <a:br>
              <a:rPr lang="en-US" sz="2850" dirty="0">
                <a:solidFill>
                  <a:srgbClr val="C00000"/>
                </a:solidFill>
              </a:rPr>
            </a:br>
            <a:r>
              <a:rPr lang="en-US" sz="2850" dirty="0">
                <a:solidFill>
                  <a:srgbClr val="C00000"/>
                </a:solidFill>
              </a:rPr>
              <a:t>che buono</a:t>
            </a:r>
            <a:br>
              <a:rPr lang="en-US" sz="2850" dirty="0">
                <a:solidFill>
                  <a:srgbClr val="C00000"/>
                </a:solidFill>
              </a:rPr>
            </a:br>
            <a:r>
              <a:rPr lang="en-US" sz="2850" dirty="0">
                <a:solidFill>
                  <a:srgbClr val="C00000"/>
                </a:solidFill>
              </a:rPr>
              <a:t> il pane</a:t>
            </a:r>
            <a:br>
              <a:rPr lang="en-US" sz="2850" dirty="0">
                <a:solidFill>
                  <a:srgbClr val="C00000"/>
                </a:solidFill>
              </a:rPr>
            </a:br>
            <a:r>
              <a:rPr lang="en-US" sz="2850" dirty="0">
                <a:solidFill>
                  <a:srgbClr val="C00000"/>
                </a:solidFill>
              </a:rPr>
              <a:t> con l’olio …</a:t>
            </a:r>
          </a:p>
        </p:txBody>
      </p:sp>
    </p:spTree>
    <p:extLst>
      <p:ext uri="{BB962C8B-B14F-4D97-AF65-F5344CB8AC3E}">
        <p14:creationId xmlns:p14="http://schemas.microsoft.com/office/powerpoint/2010/main" val="255442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1719570">
            <a:extLst>
              <a:ext uri="{FF2B5EF4-FFF2-40B4-BE49-F238E27FC236}">
                <a16:creationId xmlns:a16="http://schemas.microsoft.com/office/drawing/2014/main" id="{A30F20AE-2E9D-411A-BFA2-17E341970EB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2025841">
            <a:extLst>
              <a:ext uri="{FF2B5EF4-FFF2-40B4-BE49-F238E27FC236}">
                <a16:creationId xmlns:a16="http://schemas.microsoft.com/office/drawing/2014/main" id="{04DDBF6E-1928-4C5E-A8B2-D30AD1B8263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3426619">
            <a:extLst>
              <a:ext uri="{FF2B5EF4-FFF2-40B4-BE49-F238E27FC236}">
                <a16:creationId xmlns:a16="http://schemas.microsoft.com/office/drawing/2014/main" id="{49EDD166-8E33-4CDA-8E86-583B3746807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09 at 22.14.05">
            <a:extLst>
              <a:ext uri="{FF2B5EF4-FFF2-40B4-BE49-F238E27FC236}">
                <a16:creationId xmlns:a16="http://schemas.microsoft.com/office/drawing/2014/main" id="{D13CEF12-7B6C-4FA2-B8FA-6E732E13F77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3301061">
            <a:extLst>
              <a:ext uri="{FF2B5EF4-FFF2-40B4-BE49-F238E27FC236}">
                <a16:creationId xmlns:a16="http://schemas.microsoft.com/office/drawing/2014/main" id="{71E2F5EC-7ADD-45A0-9DDB-817B35A35D5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3229706">
            <a:extLst>
              <a:ext uri="{FF2B5EF4-FFF2-40B4-BE49-F238E27FC236}">
                <a16:creationId xmlns:a16="http://schemas.microsoft.com/office/drawing/2014/main" id="{D9DF9FD8-8EB4-4E8C-8042-C4BA8F141EE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7E929-1B1C-4274-93D2-22B3578C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850" y="0"/>
            <a:ext cx="4248150" cy="6146563"/>
          </a:xfrm>
        </p:spPr>
        <p:txBody>
          <a:bodyPr vert="horz" lIns="68580" tIns="34290" rIns="68580" bIns="34290" rtlCol="0" anchor="b">
            <a:no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La nostra uscita didattica  ci ha permesso di assistere a tutte le varie fasi della molitura delle olive…</a:t>
            </a:r>
          </a:p>
        </p:txBody>
      </p:sp>
      <p:pic>
        <p:nvPicPr>
          <p:cNvPr id="3" name="Immagine 2" descr="IMG_20191115_095350226">
            <a:extLst>
              <a:ext uri="{FF2B5EF4-FFF2-40B4-BE49-F238E27FC236}">
                <a16:creationId xmlns:a16="http://schemas.microsoft.com/office/drawing/2014/main" id="{E46FF660-3992-4931-B857-43AD4A6F4BD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21" r="11035"/>
          <a:stretch/>
        </p:blipFill>
        <p:spPr>
          <a:xfrm>
            <a:off x="0" y="-451480"/>
            <a:ext cx="4248150" cy="659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7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F2F145-74AF-4C8E-815B-35F93CC16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310" y="0"/>
            <a:ext cx="3111690" cy="5840730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Giornata interessante… grazie all’impegno della nostra cara D.S. Rachele Donnici,</a:t>
            </a:r>
            <a:br>
              <a:rPr lang="en-US" b="1" i="1" dirty="0">
                <a:solidFill>
                  <a:srgbClr val="FF0000"/>
                </a:solidFill>
              </a:rPr>
            </a:br>
            <a:r>
              <a:rPr lang="en-US" b="1" i="1" dirty="0">
                <a:solidFill>
                  <a:srgbClr val="FF0000"/>
                </a:solidFill>
              </a:rPr>
              <a:t>GRAZIEEEEE…</a:t>
            </a:r>
          </a:p>
        </p:txBody>
      </p:sp>
      <p:pic>
        <p:nvPicPr>
          <p:cNvPr id="3" name="Immagine 2" descr="IMG_20191115_100514021">
            <a:extLst>
              <a:ext uri="{FF2B5EF4-FFF2-40B4-BE49-F238E27FC236}">
                <a16:creationId xmlns:a16="http://schemas.microsoft.com/office/drawing/2014/main" id="{6736A36F-1D1B-4091-BF57-B74FB127CE5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60" r="17060"/>
          <a:stretch/>
        </p:blipFill>
        <p:spPr>
          <a:xfrm>
            <a:off x="15" y="857257"/>
            <a:ext cx="6032295" cy="5143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07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3" presetClass="exit" presetSubtype="54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5308274">
            <a:extLst>
              <a:ext uri="{FF2B5EF4-FFF2-40B4-BE49-F238E27FC236}">
                <a16:creationId xmlns:a16="http://schemas.microsoft.com/office/drawing/2014/main" id="{1AF6CC1E-3ED5-480E-A921-A7CDFB4929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G_20191118_120122906">
            <a:extLst>
              <a:ext uri="{FF2B5EF4-FFF2-40B4-BE49-F238E27FC236}">
                <a16:creationId xmlns:a16="http://schemas.microsoft.com/office/drawing/2014/main" id="{D5113B3B-6A75-4AC4-BB2C-5C3D5B34C0B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18"/>
          <a:stretch/>
        </p:blipFill>
        <p:spPr>
          <a:xfrm>
            <a:off x="12" y="10"/>
            <a:ext cx="5667666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710114" y="0"/>
            <a:ext cx="34385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61759CE-7C95-4868-A92C-D8AB31F41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663" y="418850"/>
            <a:ext cx="2744435" cy="643915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Il 20 novembre giornata mondiale dei diritti dei bambini…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679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05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8_104452992">
            <a:extLst>
              <a:ext uri="{FF2B5EF4-FFF2-40B4-BE49-F238E27FC236}">
                <a16:creationId xmlns:a16="http://schemas.microsoft.com/office/drawing/2014/main" id="{7D231081-44B0-41C3-90BB-F0ABF22B09E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7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0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24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G_20191120_101729591">
            <a:extLst>
              <a:ext uri="{FF2B5EF4-FFF2-40B4-BE49-F238E27FC236}">
                <a16:creationId xmlns:a16="http://schemas.microsoft.com/office/drawing/2014/main" id="{C0B4DECF-FCDF-431D-9151-08EB02E9E11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331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34" name="Rectangle 26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B5A8800-F52C-4BFA-A7D8-80ACF3A3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43" y="4343400"/>
            <a:ext cx="5435625" cy="22860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b="1" i="1" dirty="0">
                <a:solidFill>
                  <a:srgbClr val="C00000"/>
                </a:solidFill>
              </a:rPr>
              <a:t>Uniti dal</a:t>
            </a:r>
            <a:r>
              <a:rPr lang="en-US" sz="5400" b="1" i="1" dirty="0">
                <a:solidFill>
                  <a:srgbClr val="FFFFFF"/>
                </a:solidFill>
              </a:rPr>
              <a:t> </a:t>
            </a:r>
            <a:r>
              <a:rPr lang="en-US" sz="5400" b="1" i="1" dirty="0">
                <a:solidFill>
                  <a:srgbClr val="C00000"/>
                </a:solidFill>
              </a:rPr>
              <a:t> nostro patto dell’amicizia…</a:t>
            </a:r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757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05358921">
            <a:extLst>
              <a:ext uri="{FF2B5EF4-FFF2-40B4-BE49-F238E27FC236}">
                <a16:creationId xmlns:a16="http://schemas.microsoft.com/office/drawing/2014/main" id="{0D533EA3-D7C6-4274-B29D-4FE9D5D07A6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7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G_20191120_110132206">
            <a:extLst>
              <a:ext uri="{FF2B5EF4-FFF2-40B4-BE49-F238E27FC236}">
                <a16:creationId xmlns:a16="http://schemas.microsoft.com/office/drawing/2014/main" id="{B1EB0B50-A47B-4B12-A264-D578AAF5F3D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20" r="13397"/>
          <a:stretch/>
        </p:blipFill>
        <p:spPr>
          <a:xfrm>
            <a:off x="12" y="10"/>
            <a:ext cx="5667666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710114" y="0"/>
            <a:ext cx="34385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E740BFE-F615-4B55-9FAD-336CF2F5B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663" y="640080"/>
            <a:ext cx="2744435" cy="60015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Per ricordare</a:t>
            </a:r>
            <a:br>
              <a:rPr lang="en-US" b="1" i="1" dirty="0">
                <a:solidFill>
                  <a:srgbClr val="C00000"/>
                </a:solidFill>
              </a:rPr>
            </a:br>
            <a:r>
              <a:rPr lang="en-US" b="1" i="1" dirty="0">
                <a:solidFill>
                  <a:srgbClr val="C00000"/>
                </a:solidFill>
              </a:rPr>
              <a:t> a tutti</a:t>
            </a:r>
            <a:br>
              <a:rPr lang="en-US" b="1" i="1" dirty="0">
                <a:solidFill>
                  <a:srgbClr val="C00000"/>
                </a:solidFill>
              </a:rPr>
            </a:br>
            <a:r>
              <a:rPr lang="en-US" b="1" i="1" dirty="0">
                <a:solidFill>
                  <a:srgbClr val="C00000"/>
                </a:solidFill>
              </a:rPr>
              <a:t> che anche noi siamo una voce….</a:t>
            </a:r>
            <a:br>
              <a:rPr lang="en-US" b="1" i="1" dirty="0">
                <a:solidFill>
                  <a:srgbClr val="C00000"/>
                </a:solidFill>
              </a:rPr>
            </a:br>
            <a:r>
              <a:rPr lang="en-US" b="1" i="1" dirty="0">
                <a:solidFill>
                  <a:srgbClr val="C00000"/>
                </a:solidFill>
              </a:rPr>
              <a:t>Siiiii !!!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679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546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18_112954471">
            <a:extLst>
              <a:ext uri="{FF2B5EF4-FFF2-40B4-BE49-F238E27FC236}">
                <a16:creationId xmlns:a16="http://schemas.microsoft.com/office/drawing/2014/main" id="{4604236A-E8C9-4E63-AEF4-80512CABC6D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0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" y="0"/>
            <a:ext cx="34385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993D23D-4513-4A36-85BF-265F1DA49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24334"/>
            <a:ext cx="2744434" cy="47812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 dirty="0">
                <a:solidFill>
                  <a:srgbClr val="FFFFFF"/>
                </a:solidFill>
              </a:rPr>
              <a:t> </a:t>
            </a:r>
            <a:r>
              <a:rPr lang="en-US" sz="4000" b="1" i="1" dirty="0">
                <a:solidFill>
                  <a:srgbClr val="C00000"/>
                </a:solidFill>
              </a:rPr>
              <a:t>Tutti insieme per costruire un mondo in  cui tutti i diritti dei bambini siano pienamente garantiti…</a:t>
            </a:r>
          </a:p>
        </p:txBody>
      </p:sp>
      <p:pic>
        <p:nvPicPr>
          <p:cNvPr id="3" name="Immagine 2" descr="IMG_20191120_110451500">
            <a:extLst>
              <a:ext uri="{FF2B5EF4-FFF2-40B4-BE49-F238E27FC236}">
                <a16:creationId xmlns:a16="http://schemas.microsoft.com/office/drawing/2014/main" id="{2B40C349-4598-4AD8-8496-103E2485326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76" r="16279"/>
          <a:stretch/>
        </p:blipFill>
        <p:spPr>
          <a:xfrm>
            <a:off x="3479799" y="10"/>
            <a:ext cx="566420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56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230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0516907">
            <a:extLst>
              <a:ext uri="{FF2B5EF4-FFF2-40B4-BE49-F238E27FC236}">
                <a16:creationId xmlns:a16="http://schemas.microsoft.com/office/drawing/2014/main" id="{41476924-B26C-4CF5-A2A9-188DFAA5243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0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0519380">
            <a:extLst>
              <a:ext uri="{FF2B5EF4-FFF2-40B4-BE49-F238E27FC236}">
                <a16:creationId xmlns:a16="http://schemas.microsoft.com/office/drawing/2014/main" id="{3BBBF60E-04A0-43C6-B93D-6615915DF3B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7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1215500">
            <a:extLst>
              <a:ext uri="{FF2B5EF4-FFF2-40B4-BE49-F238E27FC236}">
                <a16:creationId xmlns:a16="http://schemas.microsoft.com/office/drawing/2014/main" id="{7DB013A7-F83C-4BB6-8B17-84AE369DDAC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3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2313923">
            <a:extLst>
              <a:ext uri="{FF2B5EF4-FFF2-40B4-BE49-F238E27FC236}">
                <a16:creationId xmlns:a16="http://schemas.microsoft.com/office/drawing/2014/main" id="{A02ABDCE-CEBB-421F-8FD1-15281083BBF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3258573">
            <a:extLst>
              <a:ext uri="{FF2B5EF4-FFF2-40B4-BE49-F238E27FC236}">
                <a16:creationId xmlns:a16="http://schemas.microsoft.com/office/drawing/2014/main" id="{567DCFAA-7704-4EA6-886F-9EA8C96F9C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1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22 at 20.13.48">
            <a:extLst>
              <a:ext uri="{FF2B5EF4-FFF2-40B4-BE49-F238E27FC236}">
                <a16:creationId xmlns:a16="http://schemas.microsoft.com/office/drawing/2014/main" id="{67AF2096-D755-418A-97EE-AB7CE8AA668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0_113335429">
            <a:extLst>
              <a:ext uri="{FF2B5EF4-FFF2-40B4-BE49-F238E27FC236}">
                <a16:creationId xmlns:a16="http://schemas.microsoft.com/office/drawing/2014/main" id="{9BED3FA6-9C5F-4D12-B903-18C7D5C7ECF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G_20191129_103839791">
            <a:extLst>
              <a:ext uri="{FF2B5EF4-FFF2-40B4-BE49-F238E27FC236}">
                <a16:creationId xmlns:a16="http://schemas.microsoft.com/office/drawing/2014/main" id="{268676CE-D827-4E3D-880C-AF71289AF30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56" b="8975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BEC8153-6D43-48B4-B8C5-FBC9C724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17373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i="1" dirty="0">
                <a:solidFill>
                  <a:srgbClr val="C00000"/>
                </a:solidFill>
              </a:rPr>
              <a:t>Festeggiamo nella nostra scuola, la giornata nazionale della festa degli alberi, un’occasione per ricordarci della grande  importanza che hanno , per la vita dell’uomo, e per la qualità dell’ambiente…</a:t>
            </a: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6902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9_110537318">
            <a:extLst>
              <a:ext uri="{FF2B5EF4-FFF2-40B4-BE49-F238E27FC236}">
                <a16:creationId xmlns:a16="http://schemas.microsoft.com/office/drawing/2014/main" id="{5308C5BF-4A80-4EFC-BEE3-14CDB4B469D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" b="703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6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01_100816178">
            <a:extLst>
              <a:ext uri="{FF2B5EF4-FFF2-40B4-BE49-F238E27FC236}">
                <a16:creationId xmlns:a16="http://schemas.microsoft.com/office/drawing/2014/main" id="{4E7B7386-8C7A-4898-A744-DEA278BC603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0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9_110110670">
            <a:extLst>
              <a:ext uri="{FF2B5EF4-FFF2-40B4-BE49-F238E27FC236}">
                <a16:creationId xmlns:a16="http://schemas.microsoft.com/office/drawing/2014/main" id="{CE90BC1D-1C46-451D-A554-601528D58A4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2" r="3772"/>
          <a:stretch/>
        </p:blipFill>
        <p:spPr>
          <a:xfrm rot="16200000">
            <a:off x="1401679" y="-1401679"/>
            <a:ext cx="634064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9_094941421">
            <a:extLst>
              <a:ext uri="{FF2B5EF4-FFF2-40B4-BE49-F238E27FC236}">
                <a16:creationId xmlns:a16="http://schemas.microsoft.com/office/drawing/2014/main" id="{E28DE6BA-7AE9-4358-A0B9-C11B86DFF9B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31" b="4813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6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3_103754423">
            <a:extLst>
              <a:ext uri="{FF2B5EF4-FFF2-40B4-BE49-F238E27FC236}">
                <a16:creationId xmlns:a16="http://schemas.microsoft.com/office/drawing/2014/main" id="{41D5C88C-7B20-4C4A-83A6-0AA8D3DCCB8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8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3_104009115">
            <a:extLst>
              <a:ext uri="{FF2B5EF4-FFF2-40B4-BE49-F238E27FC236}">
                <a16:creationId xmlns:a16="http://schemas.microsoft.com/office/drawing/2014/main" id="{C8616A17-D21B-4321-9E6B-F2A29360D46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4" b="3980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1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3_104023335">
            <a:extLst>
              <a:ext uri="{FF2B5EF4-FFF2-40B4-BE49-F238E27FC236}">
                <a16:creationId xmlns:a16="http://schemas.microsoft.com/office/drawing/2014/main" id="{A72FAAE2-D640-4064-8248-47A5DC16E3F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3_104502712">
            <a:extLst>
              <a:ext uri="{FF2B5EF4-FFF2-40B4-BE49-F238E27FC236}">
                <a16:creationId xmlns:a16="http://schemas.microsoft.com/office/drawing/2014/main" id="{39129496-D108-47B6-9D83-53F7A17C868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3_104356410">
            <a:extLst>
              <a:ext uri="{FF2B5EF4-FFF2-40B4-BE49-F238E27FC236}">
                <a16:creationId xmlns:a16="http://schemas.microsoft.com/office/drawing/2014/main" id="{328A5F3D-D46D-4D75-9CB2-134ADEDAB24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G_20191123_104436159">
            <a:extLst>
              <a:ext uri="{FF2B5EF4-FFF2-40B4-BE49-F238E27FC236}">
                <a16:creationId xmlns:a16="http://schemas.microsoft.com/office/drawing/2014/main" id="{2FD56115-398A-4F0D-B2A9-AB3D97FCFA9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331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EF2C84-9143-40F3-9148-0150C1CB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16733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1" dirty="0">
                <a:solidFill>
                  <a:srgbClr val="C00000"/>
                </a:solidFill>
              </a:rPr>
              <a:t>Sei bellissimo  alberello, </a:t>
            </a:r>
            <a:br>
              <a:rPr lang="en-US" sz="5400" b="1" i="1" dirty="0">
                <a:solidFill>
                  <a:srgbClr val="C00000"/>
                </a:solidFill>
              </a:rPr>
            </a:br>
            <a:r>
              <a:rPr lang="en-US" sz="5400" b="1" i="1" dirty="0">
                <a:solidFill>
                  <a:srgbClr val="C00000"/>
                </a:solidFill>
              </a:rPr>
              <a:t>noi ti proteggeremo…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859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3_104513613">
            <a:extLst>
              <a:ext uri="{FF2B5EF4-FFF2-40B4-BE49-F238E27FC236}">
                <a16:creationId xmlns:a16="http://schemas.microsoft.com/office/drawing/2014/main" id="{C270E76E-A10C-462D-A934-672C82439BF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" y="0"/>
            <a:ext cx="34385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D03E3C6-5ADB-48C2-A6FC-919725954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40080"/>
            <a:ext cx="2744434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i="1" dirty="0">
                <a:solidFill>
                  <a:srgbClr val="C00000"/>
                </a:solidFill>
              </a:rPr>
              <a:t>Grazie amico albero…</a:t>
            </a:r>
          </a:p>
        </p:txBody>
      </p:sp>
      <p:pic>
        <p:nvPicPr>
          <p:cNvPr id="3" name="Immagine 2" descr="IMG_20191127_114149169">
            <a:extLst>
              <a:ext uri="{FF2B5EF4-FFF2-40B4-BE49-F238E27FC236}">
                <a16:creationId xmlns:a16="http://schemas.microsoft.com/office/drawing/2014/main" id="{00B75F4D-6BBA-4D95-8A77-D9B5283229E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16" r="22539"/>
          <a:stretch/>
        </p:blipFill>
        <p:spPr>
          <a:xfrm>
            <a:off x="3479799" y="10"/>
            <a:ext cx="5664200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56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046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3_093538573">
            <a:extLst>
              <a:ext uri="{FF2B5EF4-FFF2-40B4-BE49-F238E27FC236}">
                <a16:creationId xmlns:a16="http://schemas.microsoft.com/office/drawing/2014/main" id="{8AA0659D-AA3D-4A4B-818F-A81ECB39C1C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G_20191127_082453888">
            <a:extLst>
              <a:ext uri="{FF2B5EF4-FFF2-40B4-BE49-F238E27FC236}">
                <a16:creationId xmlns:a16="http://schemas.microsoft.com/office/drawing/2014/main" id="{55AF040B-9FC6-45D8-ACD1-A619609D5C8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40" r="18778"/>
          <a:stretch/>
        </p:blipFill>
        <p:spPr>
          <a:xfrm>
            <a:off x="-21204" y="-119912"/>
            <a:ext cx="5667666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710114" y="0"/>
            <a:ext cx="34385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86066C7-C925-4EA1-B5A5-B1862D0F9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663" y="640080"/>
            <a:ext cx="2744435" cy="59876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Coloriamo un cuore per dire : STOP</a:t>
            </a:r>
            <a:br>
              <a:rPr lang="en-US" b="1" i="1" dirty="0">
                <a:solidFill>
                  <a:srgbClr val="C00000"/>
                </a:solidFill>
              </a:rPr>
            </a:br>
            <a:r>
              <a:rPr lang="en-US" b="1" i="1" dirty="0">
                <a:solidFill>
                  <a:srgbClr val="C00000"/>
                </a:solidFill>
              </a:rPr>
              <a:t> alla violenza sulle donne…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679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238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7_084207659">
            <a:extLst>
              <a:ext uri="{FF2B5EF4-FFF2-40B4-BE49-F238E27FC236}">
                <a16:creationId xmlns:a16="http://schemas.microsoft.com/office/drawing/2014/main" id="{2FCC2EC6-1019-49FB-8820-4857B49692C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7_101052981">
            <a:extLst>
              <a:ext uri="{FF2B5EF4-FFF2-40B4-BE49-F238E27FC236}">
                <a16:creationId xmlns:a16="http://schemas.microsoft.com/office/drawing/2014/main" id="{976F6132-7274-426C-AE98-96A7CF5AE19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8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5_090238921">
            <a:extLst>
              <a:ext uri="{FF2B5EF4-FFF2-40B4-BE49-F238E27FC236}">
                <a16:creationId xmlns:a16="http://schemas.microsoft.com/office/drawing/2014/main" id="{93CD7FB3-C96A-4052-87D4-DDAE9D9EF23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1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5_090225211">
            <a:extLst>
              <a:ext uri="{FF2B5EF4-FFF2-40B4-BE49-F238E27FC236}">
                <a16:creationId xmlns:a16="http://schemas.microsoft.com/office/drawing/2014/main" id="{DCB4DF06-0D14-4B05-87BE-B4FE6AE7650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5_095634908">
            <a:extLst>
              <a:ext uri="{FF2B5EF4-FFF2-40B4-BE49-F238E27FC236}">
                <a16:creationId xmlns:a16="http://schemas.microsoft.com/office/drawing/2014/main" id="{0479F015-3E92-4FCA-B70B-4C3E8D10313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" b="6772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2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5_094639726">
            <a:extLst>
              <a:ext uri="{FF2B5EF4-FFF2-40B4-BE49-F238E27FC236}">
                <a16:creationId xmlns:a16="http://schemas.microsoft.com/office/drawing/2014/main" id="{D55B0432-6074-4BE5-B2D8-D7F56129144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8" b="6096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4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" y="0"/>
            <a:ext cx="34385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C216997-3B6D-499A-AC0A-41206990D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40080"/>
            <a:ext cx="2744434" cy="62179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i="1" dirty="0">
                <a:solidFill>
                  <a:srgbClr val="C00000"/>
                </a:solidFill>
              </a:rPr>
              <a:t>Insieme , impariamo ad amare tutto ciò che ci circonda «VIVENDOLO» tutto questo ci preparerà ad una vita adulta,  responsabile e partecipe…</a:t>
            </a:r>
          </a:p>
        </p:txBody>
      </p:sp>
      <p:pic>
        <p:nvPicPr>
          <p:cNvPr id="3" name="Immagine 2" descr="IMG_20191129_114433664">
            <a:extLst>
              <a:ext uri="{FF2B5EF4-FFF2-40B4-BE49-F238E27FC236}">
                <a16:creationId xmlns:a16="http://schemas.microsoft.com/office/drawing/2014/main" id="{9FC189C0-DCAE-4513-9C2D-37CAAF4C03E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81" r="24574"/>
          <a:stretch/>
        </p:blipFill>
        <p:spPr>
          <a:xfrm>
            <a:off x="3479799" y="10"/>
            <a:ext cx="566420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56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138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1_104955073">
            <a:extLst>
              <a:ext uri="{FF2B5EF4-FFF2-40B4-BE49-F238E27FC236}">
                <a16:creationId xmlns:a16="http://schemas.microsoft.com/office/drawing/2014/main" id="{3C8B821E-4DA9-4465-B22F-4D7062EB508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1_110121817">
            <a:extLst>
              <a:ext uri="{FF2B5EF4-FFF2-40B4-BE49-F238E27FC236}">
                <a16:creationId xmlns:a16="http://schemas.microsoft.com/office/drawing/2014/main" id="{E4D7F2D7-81EA-43AF-B2AD-CF38FC1E8F3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44" b="2000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419A5F-5858-48E1-9619-19FCF907B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82" y="1131098"/>
            <a:ext cx="8580474" cy="4686245"/>
          </a:xfrm>
        </p:spPr>
        <p:txBody>
          <a:bodyPr>
            <a:noAutofit/>
          </a:bodyPr>
          <a:lstStyle/>
          <a:p>
            <a:r>
              <a:rPr lang="it-IT" sz="3000" b="1" i="1" dirty="0">
                <a:solidFill>
                  <a:srgbClr val="C00000"/>
                </a:solidFill>
              </a:rPr>
              <a:t>Benvenuti , bentornati nella nostra fantastica scuola , una scuola in continua evoluzione, dove troverete   un ambiente  sempre più dinamico e ricco di informazioni , dove ,ognuno di voi metterà alla prova le proprie abilità , rafforzando le conoscenze e acquisendo le competenze chiave in modo divertente e giocoso. Perché la nostra scuola è un giardino di libere emozioni . Dove trilla nell'aria una frase molto bella, che dice : «Dimmi e io Dimentico , Mostrami e io Ricordo ,Coinvolgimi e io Imparo» allora, bambini, andiamo , seguiteci, si parte  con la gioia nel cuore, tutti insieme alla scoperta di un anno magico ……</a:t>
            </a:r>
          </a:p>
        </p:txBody>
      </p:sp>
    </p:spTree>
    <p:extLst>
      <p:ext uri="{BB962C8B-B14F-4D97-AF65-F5344CB8AC3E}">
        <p14:creationId xmlns:p14="http://schemas.microsoft.com/office/powerpoint/2010/main" val="246038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0">
        <p14:prism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09 at 22.14.07">
            <a:extLst>
              <a:ext uri="{FF2B5EF4-FFF2-40B4-BE49-F238E27FC236}">
                <a16:creationId xmlns:a16="http://schemas.microsoft.com/office/drawing/2014/main" id="{D080F5A6-C7CE-4D3D-9B99-10ED1C2A57F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19" b="3125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9_120513749">
            <a:extLst>
              <a:ext uri="{FF2B5EF4-FFF2-40B4-BE49-F238E27FC236}">
                <a16:creationId xmlns:a16="http://schemas.microsoft.com/office/drawing/2014/main" id="{9529E196-9A15-49C9-B00E-A0809E5FDA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82" y="0"/>
            <a:ext cx="8492836" cy="636962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46D7E5B-36FC-4EE0-8DED-AB5E7FAF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19" y="3152633"/>
            <a:ext cx="2984766" cy="2283273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rgbClr val="C00000"/>
                </a:solidFill>
              </a:rPr>
              <a:t>Che bello scrivere </a:t>
            </a:r>
            <a:br>
              <a:rPr lang="it-IT" b="1" i="1" dirty="0">
                <a:solidFill>
                  <a:srgbClr val="C00000"/>
                </a:solidFill>
              </a:rPr>
            </a:br>
            <a:r>
              <a:rPr lang="it-IT" b="1" i="1" dirty="0">
                <a:solidFill>
                  <a:srgbClr val="C00000"/>
                </a:solidFill>
              </a:rPr>
              <a:t>sulla sabbia…</a:t>
            </a:r>
          </a:p>
        </p:txBody>
      </p:sp>
    </p:spTree>
    <p:extLst>
      <p:ext uri="{BB962C8B-B14F-4D97-AF65-F5344CB8AC3E}">
        <p14:creationId xmlns:p14="http://schemas.microsoft.com/office/powerpoint/2010/main" val="367080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9_120427314">
            <a:extLst>
              <a:ext uri="{FF2B5EF4-FFF2-40B4-BE49-F238E27FC236}">
                <a16:creationId xmlns:a16="http://schemas.microsoft.com/office/drawing/2014/main" id="{5B8F0049-83F1-4868-B3CE-EEDCA3B07D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0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9_121154272">
            <a:extLst>
              <a:ext uri="{FF2B5EF4-FFF2-40B4-BE49-F238E27FC236}">
                <a16:creationId xmlns:a16="http://schemas.microsoft.com/office/drawing/2014/main" id="{386DD8BA-7598-4B41-93DE-3074800090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4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9_121234705">
            <a:extLst>
              <a:ext uri="{FF2B5EF4-FFF2-40B4-BE49-F238E27FC236}">
                <a16:creationId xmlns:a16="http://schemas.microsoft.com/office/drawing/2014/main" id="{B03FB3CC-D387-4592-A08F-BEE290454C0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9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WhatsApp Image 2019-11-09 at 10.53.55">
            <a:extLst>
              <a:ext uri="{FF2B5EF4-FFF2-40B4-BE49-F238E27FC236}">
                <a16:creationId xmlns:a16="http://schemas.microsoft.com/office/drawing/2014/main" id="{4234CD05-CCAB-4934-8413-FB89009446A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55" b="7476"/>
          <a:stretch/>
        </p:blipFill>
        <p:spPr>
          <a:xfrm>
            <a:off x="-23" y="-119912"/>
            <a:ext cx="9144023" cy="49036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DCDFDCB-F71B-46F5-87E2-55B5CF5D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1508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Facciamo merenda all’aperto nel nostro giardino…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34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09 at 10.53.57">
            <a:extLst>
              <a:ext uri="{FF2B5EF4-FFF2-40B4-BE49-F238E27FC236}">
                <a16:creationId xmlns:a16="http://schemas.microsoft.com/office/drawing/2014/main" id="{3A303929-C753-490E-877E-CCFF9471BDC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2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11059597">
            <a:extLst>
              <a:ext uri="{FF2B5EF4-FFF2-40B4-BE49-F238E27FC236}">
                <a16:creationId xmlns:a16="http://schemas.microsoft.com/office/drawing/2014/main" id="{E8E72D50-94A5-4BC6-B726-BC95FE5AC8D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66" b="2078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0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G_20191115_111723230">
            <a:extLst>
              <a:ext uri="{FF2B5EF4-FFF2-40B4-BE49-F238E27FC236}">
                <a16:creationId xmlns:a16="http://schemas.microsoft.com/office/drawing/2014/main" id="{1FF647E3-9A30-4A13-8613-01653B72B28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88" b="13043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0293FD-A27A-403B-85E7-A3A95430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173735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Perché è solo stando a contatto con la natura che ci circonda ,che si sviluppa la percezione e si instaura una moralità grande, “Il RISPETTO” verso la cura e la vita della natura stessa…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530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12103886">
            <a:extLst>
              <a:ext uri="{FF2B5EF4-FFF2-40B4-BE49-F238E27FC236}">
                <a16:creationId xmlns:a16="http://schemas.microsoft.com/office/drawing/2014/main" id="{6FAF2457-D05C-4BCE-9ED6-B14735774D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8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12401749">
            <a:extLst>
              <a:ext uri="{FF2B5EF4-FFF2-40B4-BE49-F238E27FC236}">
                <a16:creationId xmlns:a16="http://schemas.microsoft.com/office/drawing/2014/main" id="{7B3DF299-B8E7-4FC2-879A-171849A3D4D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4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3_101328661~2">
            <a:extLst>
              <a:ext uri="{FF2B5EF4-FFF2-40B4-BE49-F238E27FC236}">
                <a16:creationId xmlns:a16="http://schemas.microsoft.com/office/drawing/2014/main" id="{7F9C84EC-ABEE-46AE-BBCE-221754F552F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2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G_20191121_102503836">
            <a:extLst>
              <a:ext uri="{FF2B5EF4-FFF2-40B4-BE49-F238E27FC236}">
                <a16:creationId xmlns:a16="http://schemas.microsoft.com/office/drawing/2014/main" id="{C8689F06-CA80-4DEE-B171-5F0E71AE7A9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32" b="23999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DB8B5A-1832-4C8B-8768-2105347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20" y="5254877"/>
            <a:ext cx="7543800" cy="138013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C’è una   grande GIOIA!!!  </a:t>
            </a:r>
            <a:br>
              <a:rPr lang="en-US" b="1" i="1" dirty="0">
                <a:solidFill>
                  <a:srgbClr val="C00000"/>
                </a:solidFill>
              </a:rPr>
            </a:br>
            <a:r>
              <a:rPr lang="en-US" b="1" i="1" dirty="0">
                <a:solidFill>
                  <a:srgbClr val="C00000"/>
                </a:solidFill>
              </a:rPr>
              <a:t>nella nostra scuola…..</a:t>
            </a: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20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G_20191205_104605374">
            <a:extLst>
              <a:ext uri="{FF2B5EF4-FFF2-40B4-BE49-F238E27FC236}">
                <a16:creationId xmlns:a16="http://schemas.microsoft.com/office/drawing/2014/main" id="{15A9EEC0-34A8-49E9-A1DD-63305362C8C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70" b="17361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E2D8E9-D6F2-4057-824B-03D76651E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173735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b="1" i="1" dirty="0">
                <a:solidFill>
                  <a:srgbClr val="C00000"/>
                </a:solidFill>
              </a:rPr>
              <a:t>Con gioia ,Meraviglia, Felicità  aspettiamo il natale</a:t>
            </a:r>
            <a:br>
              <a:rPr lang="en-US" sz="4400" b="1" i="1" dirty="0">
                <a:solidFill>
                  <a:srgbClr val="C00000"/>
                </a:solidFill>
              </a:rPr>
            </a:br>
            <a:r>
              <a:rPr lang="en-US" sz="4400" b="1" i="1" dirty="0">
                <a:solidFill>
                  <a:srgbClr val="C00000"/>
                </a:solidFill>
              </a:rPr>
              <a:t> e tutti insieme collaboriamo…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733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05_104618502">
            <a:extLst>
              <a:ext uri="{FF2B5EF4-FFF2-40B4-BE49-F238E27FC236}">
                <a16:creationId xmlns:a16="http://schemas.microsoft.com/office/drawing/2014/main" id="{2780516B-E635-4548-B06B-AE42AC1AEB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72" y="857250"/>
            <a:ext cx="6858000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2EA9FEE-B22E-4324-9FBC-E91C5EA27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651" y="1023582"/>
            <a:ext cx="5076968" cy="764275"/>
          </a:xfrm>
        </p:spPr>
        <p:txBody>
          <a:bodyPr/>
          <a:lstStyle/>
          <a:p>
            <a:r>
              <a:rPr lang="it-IT" b="1" i="1" dirty="0">
                <a:solidFill>
                  <a:srgbClr val="C00000"/>
                </a:solidFill>
              </a:rPr>
              <a:t>OPSSS!!!che bella  …</a:t>
            </a:r>
          </a:p>
        </p:txBody>
      </p:sp>
    </p:spTree>
    <p:extLst>
      <p:ext uri="{BB962C8B-B14F-4D97-AF65-F5344CB8AC3E}">
        <p14:creationId xmlns:p14="http://schemas.microsoft.com/office/powerpoint/2010/main" val="40974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05_104625379">
            <a:extLst>
              <a:ext uri="{FF2B5EF4-FFF2-40B4-BE49-F238E27FC236}">
                <a16:creationId xmlns:a16="http://schemas.microsoft.com/office/drawing/2014/main" id="{55086456-B44A-41D8-9773-CD3C4EE88F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8AECB14-6487-4915-99BC-DAE5A0D40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056797"/>
            <a:ext cx="6858000" cy="1784444"/>
          </a:xfrm>
        </p:spPr>
        <p:txBody>
          <a:bodyPr>
            <a:normAutofit/>
          </a:bodyPr>
          <a:lstStyle/>
          <a:p>
            <a:r>
              <a:rPr lang="it-IT" b="1" i="1" dirty="0">
                <a:solidFill>
                  <a:srgbClr val="C00000"/>
                </a:solidFill>
              </a:rPr>
              <a:t>All’addobbo </a:t>
            </a:r>
            <a:br>
              <a:rPr lang="it-IT" b="1" i="1" dirty="0">
                <a:solidFill>
                  <a:srgbClr val="C00000"/>
                </a:solidFill>
              </a:rPr>
            </a:br>
            <a:r>
              <a:rPr lang="it-IT" b="1" i="1" dirty="0">
                <a:solidFill>
                  <a:srgbClr val="C00000"/>
                </a:solidFill>
              </a:rPr>
              <a:t>del grande albero…</a:t>
            </a:r>
          </a:p>
        </p:txBody>
      </p:sp>
    </p:spTree>
    <p:extLst>
      <p:ext uri="{BB962C8B-B14F-4D97-AF65-F5344CB8AC3E}">
        <p14:creationId xmlns:p14="http://schemas.microsoft.com/office/powerpoint/2010/main" val="3264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05_104524993">
            <a:extLst>
              <a:ext uri="{FF2B5EF4-FFF2-40B4-BE49-F238E27FC236}">
                <a16:creationId xmlns:a16="http://schemas.microsoft.com/office/drawing/2014/main" id="{652CF769-DA29-4E81-A803-7DFB1E0FB28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05_104736030">
            <a:extLst>
              <a:ext uri="{FF2B5EF4-FFF2-40B4-BE49-F238E27FC236}">
                <a16:creationId xmlns:a16="http://schemas.microsoft.com/office/drawing/2014/main" id="{8643D67E-36DA-4E87-8B57-B72B8298930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05_104800542">
            <a:extLst>
              <a:ext uri="{FF2B5EF4-FFF2-40B4-BE49-F238E27FC236}">
                <a16:creationId xmlns:a16="http://schemas.microsoft.com/office/drawing/2014/main" id="{E631BF57-6042-4D38-B923-6B4B9F89CD0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5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05_105123862">
            <a:extLst>
              <a:ext uri="{FF2B5EF4-FFF2-40B4-BE49-F238E27FC236}">
                <a16:creationId xmlns:a16="http://schemas.microsoft.com/office/drawing/2014/main" id="{C5E69E1F-A481-4387-9913-ED390BB5BBA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7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05_105454942">
            <a:extLst>
              <a:ext uri="{FF2B5EF4-FFF2-40B4-BE49-F238E27FC236}">
                <a16:creationId xmlns:a16="http://schemas.microsoft.com/office/drawing/2014/main" id="{EF8D00A5-9CF8-4033-AA0C-52C153530A3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118-WA0001">
            <a:extLst>
              <a:ext uri="{FF2B5EF4-FFF2-40B4-BE49-F238E27FC236}">
                <a16:creationId xmlns:a16="http://schemas.microsoft.com/office/drawing/2014/main" id="{93A98366-C5DD-4E42-AB37-090B2635A3F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3" b="445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3_101336170">
            <a:extLst>
              <a:ext uri="{FF2B5EF4-FFF2-40B4-BE49-F238E27FC236}">
                <a16:creationId xmlns:a16="http://schemas.microsoft.com/office/drawing/2014/main" id="{E65A6760-7C21-4752-806A-BD245D1EC73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5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121_102717990">
            <a:extLst>
              <a:ext uri="{FF2B5EF4-FFF2-40B4-BE49-F238E27FC236}">
                <a16:creationId xmlns:a16="http://schemas.microsoft.com/office/drawing/2014/main" id="{9FCA12F5-71C6-473F-B908-490BF46A7F3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5" b="6419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8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121_100600037">
            <a:extLst>
              <a:ext uri="{FF2B5EF4-FFF2-40B4-BE49-F238E27FC236}">
                <a16:creationId xmlns:a16="http://schemas.microsoft.com/office/drawing/2014/main" id="{AF0A99FE-D3E2-4155-B74A-36601B531E0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5850957">
            <a:extLst>
              <a:ext uri="{FF2B5EF4-FFF2-40B4-BE49-F238E27FC236}">
                <a16:creationId xmlns:a16="http://schemas.microsoft.com/office/drawing/2014/main" id="{093A6130-4D8B-4EE2-8803-DDDF0049210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5955728">
            <a:extLst>
              <a:ext uri="{FF2B5EF4-FFF2-40B4-BE49-F238E27FC236}">
                <a16:creationId xmlns:a16="http://schemas.microsoft.com/office/drawing/2014/main" id="{9F13103C-261B-4379-AD40-1520999B9D3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0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10932131">
            <a:extLst>
              <a:ext uri="{FF2B5EF4-FFF2-40B4-BE49-F238E27FC236}">
                <a16:creationId xmlns:a16="http://schemas.microsoft.com/office/drawing/2014/main" id="{4B4AFC62-9A2D-4DEB-B36F-F564A7EDE24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11748258">
            <a:extLst>
              <a:ext uri="{FF2B5EF4-FFF2-40B4-BE49-F238E27FC236}">
                <a16:creationId xmlns:a16="http://schemas.microsoft.com/office/drawing/2014/main" id="{3883C7C3-3D9A-4A1F-BCB5-6C6BCFA12DD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9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G_20191214_094659184">
            <a:extLst>
              <a:ext uri="{FF2B5EF4-FFF2-40B4-BE49-F238E27FC236}">
                <a16:creationId xmlns:a16="http://schemas.microsoft.com/office/drawing/2014/main" id="{1B328C86-9B39-47F3-8A1E-63B0136CD49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11" r="17606"/>
          <a:stretch/>
        </p:blipFill>
        <p:spPr>
          <a:xfrm>
            <a:off x="12" y="10"/>
            <a:ext cx="5667666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710114" y="0"/>
            <a:ext cx="34385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77B53C1-8722-4281-977B-71E251017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663" y="640080"/>
            <a:ext cx="2744435" cy="59685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i="1" dirty="0">
                <a:solidFill>
                  <a:srgbClr val="C00000"/>
                </a:solidFill>
              </a:rPr>
              <a:t>Il nostro amico albero </a:t>
            </a:r>
            <a:br>
              <a:rPr lang="en-US" sz="4400" b="1" i="1" dirty="0">
                <a:solidFill>
                  <a:srgbClr val="C00000"/>
                </a:solidFill>
              </a:rPr>
            </a:br>
            <a:r>
              <a:rPr lang="en-US" sz="4400" b="1" i="1" dirty="0">
                <a:solidFill>
                  <a:srgbClr val="C00000"/>
                </a:solidFill>
              </a:rPr>
              <a:t>cosi piccolo  e cosi festoso, testimone della storia più bella…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679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107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4_095546341">
            <a:extLst>
              <a:ext uri="{FF2B5EF4-FFF2-40B4-BE49-F238E27FC236}">
                <a16:creationId xmlns:a16="http://schemas.microsoft.com/office/drawing/2014/main" id="{0698859A-025D-4272-A610-5E49537C4CA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9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2-14 at 12.04.23">
            <a:extLst>
              <a:ext uri="{FF2B5EF4-FFF2-40B4-BE49-F238E27FC236}">
                <a16:creationId xmlns:a16="http://schemas.microsoft.com/office/drawing/2014/main" id="{7AC75598-B350-4A82-A5B9-72D6B2E2DED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" b="7369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4_114255677">
            <a:extLst>
              <a:ext uri="{FF2B5EF4-FFF2-40B4-BE49-F238E27FC236}">
                <a16:creationId xmlns:a16="http://schemas.microsoft.com/office/drawing/2014/main" id="{C0BD8258-A072-421C-AE0D-905C6F904D7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09 at 22.14.06">
            <a:extLst>
              <a:ext uri="{FF2B5EF4-FFF2-40B4-BE49-F238E27FC236}">
                <a16:creationId xmlns:a16="http://schemas.microsoft.com/office/drawing/2014/main" id="{8479E0FE-0211-4DB7-9503-EDBC229233F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3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G_20191214_120508001">
            <a:extLst>
              <a:ext uri="{FF2B5EF4-FFF2-40B4-BE49-F238E27FC236}">
                <a16:creationId xmlns:a16="http://schemas.microsoft.com/office/drawing/2014/main" id="{14174771-A1F7-409D-8C13-3FA6AF68E63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53" b="6078"/>
          <a:stretch/>
        </p:blipFill>
        <p:spPr>
          <a:xfrm>
            <a:off x="-2393" y="-11366"/>
            <a:ext cx="9144023" cy="4915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D674F85-944F-485F-B365-C0CF7078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18" y="5017008"/>
            <a:ext cx="7543800" cy="13493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b="1" i="1" dirty="0">
                <a:solidFill>
                  <a:srgbClr val="C00000"/>
                </a:solidFill>
              </a:rPr>
              <a:t>Il nostro bellissimo presepe costruito sul mare….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5223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6_104838510">
            <a:extLst>
              <a:ext uri="{FF2B5EF4-FFF2-40B4-BE49-F238E27FC236}">
                <a16:creationId xmlns:a16="http://schemas.microsoft.com/office/drawing/2014/main" id="{BC4EA658-3443-492C-B49A-956F97DFDDD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85" b="2959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0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03_142307031">
            <a:extLst>
              <a:ext uri="{FF2B5EF4-FFF2-40B4-BE49-F238E27FC236}">
                <a16:creationId xmlns:a16="http://schemas.microsoft.com/office/drawing/2014/main" id="{B52FD165-C89E-469B-B076-0DAA770690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32757"/>
            <a:ext cx="6858000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2C481D7-13C3-4A7D-8640-771BD77E9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703621"/>
            <a:ext cx="6858000" cy="1450757"/>
          </a:xfrm>
        </p:spPr>
        <p:txBody>
          <a:bodyPr/>
          <a:lstStyle/>
          <a:p>
            <a:r>
              <a:rPr lang="it-IT" b="1" i="1" dirty="0">
                <a:solidFill>
                  <a:srgbClr val="C00000"/>
                </a:solidFill>
              </a:rPr>
              <a:t>Coloriamo Babbo Natale in attesa di quello vero…</a:t>
            </a:r>
          </a:p>
        </p:txBody>
      </p:sp>
    </p:spTree>
    <p:extLst>
      <p:ext uri="{BB962C8B-B14F-4D97-AF65-F5344CB8AC3E}">
        <p14:creationId xmlns:p14="http://schemas.microsoft.com/office/powerpoint/2010/main" val="409574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2-23 at 14.02.47">
            <a:extLst>
              <a:ext uri="{FF2B5EF4-FFF2-40B4-BE49-F238E27FC236}">
                <a16:creationId xmlns:a16="http://schemas.microsoft.com/office/drawing/2014/main" id="{FA7A24F1-4E43-4DF4-9B74-A5DFBE2FB3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736979"/>
            <a:ext cx="7072952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1147061-8964-41A7-BA31-999FFB7E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36979"/>
            <a:ext cx="7543800" cy="1737363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rgbClr val="C00000"/>
                </a:solidFill>
              </a:rPr>
              <a:t>Ed ecco che Babbo Natale arriva davvero nella nostra scuola…Che meraviglia!!!</a:t>
            </a:r>
          </a:p>
        </p:txBody>
      </p:sp>
    </p:spTree>
    <p:extLst>
      <p:ext uri="{BB962C8B-B14F-4D97-AF65-F5344CB8AC3E}">
        <p14:creationId xmlns:p14="http://schemas.microsoft.com/office/powerpoint/2010/main" val="76500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1-14 at 20.43.16 (2)">
            <a:extLst>
              <a:ext uri="{FF2B5EF4-FFF2-40B4-BE49-F238E27FC236}">
                <a16:creationId xmlns:a16="http://schemas.microsoft.com/office/drawing/2014/main" id="{DC036173-E66A-4953-A372-F3B43AADF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28" y="991961"/>
            <a:ext cx="9144000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970F078-6EFC-4F69-A4C9-8229D3E8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435" y="1083170"/>
            <a:ext cx="4704383" cy="745402"/>
          </a:xfrm>
        </p:spPr>
        <p:txBody>
          <a:bodyPr/>
          <a:lstStyle/>
          <a:p>
            <a:r>
              <a:rPr lang="it-IT" b="1" i="1" dirty="0">
                <a:solidFill>
                  <a:srgbClr val="C00000"/>
                </a:solidFill>
              </a:rPr>
              <a:t>Che festaaaaaaa!!!</a:t>
            </a:r>
          </a:p>
        </p:txBody>
      </p:sp>
    </p:spTree>
    <p:extLst>
      <p:ext uri="{BB962C8B-B14F-4D97-AF65-F5344CB8AC3E}">
        <p14:creationId xmlns:p14="http://schemas.microsoft.com/office/powerpoint/2010/main" val="318688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1-14 at 20.43.15">
            <a:extLst>
              <a:ext uri="{FF2B5EF4-FFF2-40B4-BE49-F238E27FC236}">
                <a16:creationId xmlns:a16="http://schemas.microsoft.com/office/drawing/2014/main" id="{26169B0A-BE07-4A31-957B-C6EAEC9A0DC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24" r="10158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1-14 at 20.37.23">
            <a:extLst>
              <a:ext uri="{FF2B5EF4-FFF2-40B4-BE49-F238E27FC236}">
                <a16:creationId xmlns:a16="http://schemas.microsoft.com/office/drawing/2014/main" id="{04F19960-F94B-443F-A779-0A1424F574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B22937E-CA7F-4763-A142-DC974C9B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57250"/>
            <a:ext cx="6858000" cy="880113"/>
          </a:xfrm>
        </p:spPr>
        <p:txBody>
          <a:bodyPr/>
          <a:lstStyle/>
          <a:p>
            <a:r>
              <a:rPr lang="it-IT" dirty="0">
                <a:solidFill>
                  <a:srgbClr val="C00000"/>
                </a:solidFill>
              </a:rPr>
              <a:t>EVVIVA  !!! EVVIVAAAAAA…</a:t>
            </a:r>
          </a:p>
        </p:txBody>
      </p:sp>
    </p:spTree>
    <p:extLst>
      <p:ext uri="{BB962C8B-B14F-4D97-AF65-F5344CB8AC3E}">
        <p14:creationId xmlns:p14="http://schemas.microsoft.com/office/powerpoint/2010/main" val="861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8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1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11" tmFilter="0, 0; 0.125,0.2665; 0.25,0.4; 0.375,0.465; 0.5,0.5;  0.625,0.535; 0.75,0.6; 0.875,0.7335; 1,1">
                                          <p:stCondLst>
                                            <p:cond delay="1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5" tmFilter="0, 0; 0.125,0.2665; 0.25,0.4; 0.375,0.465; 0.5,0.5;  0.625,0.535; 0.75,0.6; 0.875,0.7335; 1,1">
                                          <p:stCondLst>
                                            <p:cond delay="28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49" tmFilter="0, 0; 0.125,0.2665; 0.25,0.4; 0.375,0.465; 0.5,0.5;  0.625,0.535; 0.75,0.6; 0.875,0.7335; 1,1">
                                          <p:stCondLst>
                                            <p:cond delay="351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55">
                                          <p:stCondLst>
                                            <p:cond delay="13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353" decel="50000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55">
                                          <p:stCondLst>
                                            <p:cond delay="27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353" decel="50000">
                                          <p:stCondLst>
                                            <p:cond delay="284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55">
                                          <p:stCondLst>
                                            <p:cond delay="348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353" decel="50000">
                                          <p:stCondLst>
                                            <p:cond delay="354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55">
                                          <p:stCondLst>
                                            <p:cond delay="38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353" decel="50000">
                                          <p:stCondLst>
                                            <p:cond delay="389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1-14 at 20.37.22">
            <a:extLst>
              <a:ext uri="{FF2B5EF4-FFF2-40B4-BE49-F238E27FC236}">
                <a16:creationId xmlns:a16="http://schemas.microsoft.com/office/drawing/2014/main" id="{746F1F34-DE92-4E8C-A86E-6DAAB199DD8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39395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3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WhatsApp Image 2019-12-22 at 17.30.24">
            <a:extLst>
              <a:ext uri="{FF2B5EF4-FFF2-40B4-BE49-F238E27FC236}">
                <a16:creationId xmlns:a16="http://schemas.microsoft.com/office/drawing/2014/main" id="{3BA92854-AB94-4926-BFFD-F5DA836A6DB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97" r="23620"/>
          <a:stretch/>
        </p:blipFill>
        <p:spPr>
          <a:xfrm>
            <a:off x="12" y="10"/>
            <a:ext cx="5667666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710114" y="0"/>
            <a:ext cx="34385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0A40823-B1BC-424C-8900-546B4C4F7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663" y="640079"/>
            <a:ext cx="2744435" cy="60793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i="1" dirty="0">
                <a:solidFill>
                  <a:srgbClr val="C00000"/>
                </a:solidFill>
              </a:rPr>
              <a:t>Anche quest’anno tutti insieme con il nostro mercatino di Natale…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679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70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WhatsApp Image 2020-01-14 at 22.40.16">
            <a:extLst>
              <a:ext uri="{FF2B5EF4-FFF2-40B4-BE49-F238E27FC236}">
                <a16:creationId xmlns:a16="http://schemas.microsoft.com/office/drawing/2014/main" id="{31500344-8CF6-4AF3-AAE9-D3EA430564E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1990"/>
          <a:stretch/>
        </p:blipFill>
        <p:spPr>
          <a:xfrm>
            <a:off x="42448" y="-149892"/>
            <a:ext cx="5667666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710114" y="0"/>
            <a:ext cx="34385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3997E11-B516-4EBD-AEC5-8954E3459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663" y="180109"/>
            <a:ext cx="2744435" cy="62182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i="1" dirty="0">
                <a:solidFill>
                  <a:srgbClr val="C00000"/>
                </a:solidFill>
              </a:rPr>
              <a:t>E tutti insieme </a:t>
            </a:r>
            <a:br>
              <a:rPr lang="en-US" sz="4000" b="1" i="1" dirty="0">
                <a:solidFill>
                  <a:srgbClr val="C00000"/>
                </a:solidFill>
              </a:rPr>
            </a:br>
            <a:r>
              <a:rPr lang="en-US" sz="4000" b="1" i="1" dirty="0">
                <a:solidFill>
                  <a:srgbClr val="C00000"/>
                </a:solidFill>
              </a:rPr>
              <a:t>sul palco in piazza Dante  con il nostro super  Spettacoloso spettacolo di Natale…..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679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373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8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09 at 22.14.08">
            <a:extLst>
              <a:ext uri="{FF2B5EF4-FFF2-40B4-BE49-F238E27FC236}">
                <a16:creationId xmlns:a16="http://schemas.microsoft.com/office/drawing/2014/main" id="{17FA8BF2-DFD0-4A4D-ADD3-A5EDDCBDF61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WhatsApp Image 2019-12-21 at 12.51.11">
            <a:extLst>
              <a:ext uri="{FF2B5EF4-FFF2-40B4-BE49-F238E27FC236}">
                <a16:creationId xmlns:a16="http://schemas.microsoft.com/office/drawing/2014/main" id="{FAF564D1-91A6-47F1-AE01-851E96E96AC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95" r="14523"/>
          <a:stretch/>
        </p:blipFill>
        <p:spPr>
          <a:xfrm>
            <a:off x="12" y="10"/>
            <a:ext cx="5667666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710114" y="0"/>
            <a:ext cx="34385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1ED05B7-1711-48F1-A1DC-F88C34E74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663" y="0"/>
            <a:ext cx="2744435" cy="639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i="1" dirty="0">
                <a:solidFill>
                  <a:srgbClr val="C00000"/>
                </a:solidFill>
              </a:rPr>
              <a:t>Sempre uniti andiamo avanti </a:t>
            </a:r>
            <a:br>
              <a:rPr lang="en-US" sz="4400" b="1" i="1" dirty="0">
                <a:solidFill>
                  <a:srgbClr val="C00000"/>
                </a:solidFill>
              </a:rPr>
            </a:br>
            <a:r>
              <a:rPr lang="en-US" sz="4400" b="1" i="1" dirty="0">
                <a:solidFill>
                  <a:srgbClr val="C00000"/>
                </a:solidFill>
              </a:rPr>
              <a:t>con la gioia nel cuore…</a:t>
            </a:r>
            <a:br>
              <a:rPr lang="en-US" sz="4400" b="1" i="1" dirty="0">
                <a:solidFill>
                  <a:srgbClr val="C00000"/>
                </a:solidFill>
              </a:rPr>
            </a:br>
            <a:r>
              <a:rPr lang="en-US" sz="4400" b="1" i="1" dirty="0">
                <a:solidFill>
                  <a:srgbClr val="C00000"/>
                </a:solidFill>
              </a:rPr>
              <a:t>come i pesci, </a:t>
            </a:r>
            <a:br>
              <a:rPr lang="en-US" sz="4400" b="1" i="1" dirty="0">
                <a:solidFill>
                  <a:srgbClr val="C00000"/>
                </a:solidFill>
              </a:rPr>
            </a:br>
            <a:r>
              <a:rPr lang="en-US" sz="4400" b="1" i="1" dirty="0">
                <a:solidFill>
                  <a:srgbClr val="C00000"/>
                </a:solidFill>
              </a:rPr>
              <a:t>gli elefanti e le tigriiiii…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679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509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2-22 at 20.30.46">
            <a:extLst>
              <a:ext uri="{FF2B5EF4-FFF2-40B4-BE49-F238E27FC236}">
                <a16:creationId xmlns:a16="http://schemas.microsoft.com/office/drawing/2014/main" id="{09761560-6DA6-4637-834B-B88B19ABEDF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2-23 at 10.23.57">
            <a:extLst>
              <a:ext uri="{FF2B5EF4-FFF2-40B4-BE49-F238E27FC236}">
                <a16:creationId xmlns:a16="http://schemas.microsoft.com/office/drawing/2014/main" id="{8CFC97D2-1046-4705-9046-8B7E9F0F60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7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2-22 at 20.30.47">
            <a:extLst>
              <a:ext uri="{FF2B5EF4-FFF2-40B4-BE49-F238E27FC236}">
                <a16:creationId xmlns:a16="http://schemas.microsoft.com/office/drawing/2014/main" id="{2FB3B0B1-437C-47B1-9999-4A69F21D913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80" r="1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2-22 at 20.30.48">
            <a:extLst>
              <a:ext uri="{FF2B5EF4-FFF2-40B4-BE49-F238E27FC236}">
                <a16:creationId xmlns:a16="http://schemas.microsoft.com/office/drawing/2014/main" id="{BAA9C8B5-4250-43E4-BC89-F30503AB36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9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2-22 at 20.30.56">
            <a:extLst>
              <a:ext uri="{FF2B5EF4-FFF2-40B4-BE49-F238E27FC236}">
                <a16:creationId xmlns:a16="http://schemas.microsoft.com/office/drawing/2014/main" id="{1524F776-DF45-4F07-9B48-F2FE119E86C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0" b="46343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6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2-22 at 20.31.10">
            <a:extLst>
              <a:ext uri="{FF2B5EF4-FFF2-40B4-BE49-F238E27FC236}">
                <a16:creationId xmlns:a16="http://schemas.microsoft.com/office/drawing/2014/main" id="{10F7699C-EA4E-41DD-B5CB-FB48EBA3DB9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11" b="3573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3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2-22 at 20.31.21">
            <a:extLst>
              <a:ext uri="{FF2B5EF4-FFF2-40B4-BE49-F238E27FC236}">
                <a16:creationId xmlns:a16="http://schemas.microsoft.com/office/drawing/2014/main" id="{E08ED375-2643-4E5C-8AA7-E525197D535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8" b="6216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6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2-23 at 14.04.06">
            <a:extLst>
              <a:ext uri="{FF2B5EF4-FFF2-40B4-BE49-F238E27FC236}">
                <a16:creationId xmlns:a16="http://schemas.microsoft.com/office/drawing/2014/main" id="{63D22B6F-C23B-489A-8FD6-8E842773B59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98" b="36496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9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WhatsApp Image 2019-12-22 at 20.31.20">
            <a:extLst>
              <a:ext uri="{FF2B5EF4-FFF2-40B4-BE49-F238E27FC236}">
                <a16:creationId xmlns:a16="http://schemas.microsoft.com/office/drawing/2014/main" id="{B1801A3C-4F66-442C-B6D8-5186F576F5C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40" b="21291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A399E0-9CAD-4D43-A833-F7444AEB4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17373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i="1" dirty="0">
                <a:solidFill>
                  <a:srgbClr val="C00000"/>
                </a:solidFill>
              </a:rPr>
              <a:t>10 e lode Bambini </a:t>
            </a:r>
            <a:br>
              <a:rPr lang="en-US" sz="6000" b="1" i="1" dirty="0">
                <a:solidFill>
                  <a:srgbClr val="C00000"/>
                </a:solidFill>
              </a:rPr>
            </a:br>
            <a:r>
              <a:rPr lang="en-US" sz="6000" b="1" i="1" dirty="0">
                <a:solidFill>
                  <a:srgbClr val="C00000"/>
                </a:solidFill>
              </a:rPr>
              <a:t>siete stati bravi…….</a:t>
            </a: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884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6_115103231">
            <a:extLst>
              <a:ext uri="{FF2B5EF4-FFF2-40B4-BE49-F238E27FC236}">
                <a16:creationId xmlns:a16="http://schemas.microsoft.com/office/drawing/2014/main" id="{9B617F55-1A5B-4F99-8CDF-E69ED98B7F4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4F0591-C53A-4068-80D7-AA61D71BA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5949302"/>
          </a:xfrm>
        </p:spPr>
        <p:txBody>
          <a:bodyPr>
            <a:noAutofit/>
          </a:bodyPr>
          <a:lstStyle/>
          <a:p>
            <a:r>
              <a:rPr lang="it-IT" sz="6600" b="1" i="1" dirty="0">
                <a:solidFill>
                  <a:srgbClr val="FF0000"/>
                </a:solidFill>
              </a:rPr>
              <a:t>Sul sito web del nostro Istituto Comprensivo potete trovare le presentazioni complete delle varie manifestazioni didattiche.</a:t>
            </a:r>
          </a:p>
        </p:txBody>
      </p:sp>
    </p:spTree>
    <p:extLst>
      <p:ext uri="{BB962C8B-B14F-4D97-AF65-F5344CB8AC3E}">
        <p14:creationId xmlns:p14="http://schemas.microsoft.com/office/powerpoint/2010/main" val="115478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6_115408788">
            <a:extLst>
              <a:ext uri="{FF2B5EF4-FFF2-40B4-BE49-F238E27FC236}">
                <a16:creationId xmlns:a16="http://schemas.microsoft.com/office/drawing/2014/main" id="{714B76FE-AE5D-4E6F-A276-2ED94C9F566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8" b="3216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03_101248751">
            <a:extLst>
              <a:ext uri="{FF2B5EF4-FFF2-40B4-BE49-F238E27FC236}">
                <a16:creationId xmlns:a16="http://schemas.microsoft.com/office/drawing/2014/main" id="{C0D62A8A-4435-43AB-9B27-46933423089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200121_103527331">
            <a:extLst>
              <a:ext uri="{FF2B5EF4-FFF2-40B4-BE49-F238E27FC236}">
                <a16:creationId xmlns:a16="http://schemas.microsoft.com/office/drawing/2014/main" id="{C765E5B3-A96C-42F1-9916-CF3CF1A74B4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prism/>
      </p:transition>
    </mc:Choice>
    <mc:Fallback xmlns="">
      <p:transition spd="slow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15_102511881">
            <a:extLst>
              <a:ext uri="{FF2B5EF4-FFF2-40B4-BE49-F238E27FC236}">
                <a16:creationId xmlns:a16="http://schemas.microsoft.com/office/drawing/2014/main" id="{22B3E071-A9DB-4D0C-992B-B64E92F1750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1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14_111421692">
            <a:extLst>
              <a:ext uri="{FF2B5EF4-FFF2-40B4-BE49-F238E27FC236}">
                <a16:creationId xmlns:a16="http://schemas.microsoft.com/office/drawing/2014/main" id="{28D68177-7822-4596-AD6F-6EDE642696D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0" y="0"/>
            <a:ext cx="9143980" cy="634063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207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16_144004622">
            <a:extLst>
              <a:ext uri="{FF2B5EF4-FFF2-40B4-BE49-F238E27FC236}">
                <a16:creationId xmlns:a16="http://schemas.microsoft.com/office/drawing/2014/main" id="{F568183E-0FCD-45C0-A47C-89E3F2C88F3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8" b="7056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2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02_145817494">
            <a:extLst>
              <a:ext uri="{FF2B5EF4-FFF2-40B4-BE49-F238E27FC236}">
                <a16:creationId xmlns:a16="http://schemas.microsoft.com/office/drawing/2014/main" id="{64992759-8968-4F9C-94B3-F20F7A1A503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9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5_094449630">
            <a:extLst>
              <a:ext uri="{FF2B5EF4-FFF2-40B4-BE49-F238E27FC236}">
                <a16:creationId xmlns:a16="http://schemas.microsoft.com/office/drawing/2014/main" id="{C8247ADB-E100-45D1-97B0-769C1F9CED7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35" b="33959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0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5_094519210">
            <a:extLst>
              <a:ext uri="{FF2B5EF4-FFF2-40B4-BE49-F238E27FC236}">
                <a16:creationId xmlns:a16="http://schemas.microsoft.com/office/drawing/2014/main" id="{E8926C00-8D4E-40EE-8DB0-ED0A76C0D11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2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5_094710894">
            <a:extLst>
              <a:ext uri="{FF2B5EF4-FFF2-40B4-BE49-F238E27FC236}">
                <a16:creationId xmlns:a16="http://schemas.microsoft.com/office/drawing/2014/main" id="{6197F5CA-0DEB-4710-97A1-B7E2BE3120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45683"/>
            <a:ext cx="9144000" cy="638134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E74A338-D774-411E-B65D-F87EAB55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01" y="3575962"/>
            <a:ext cx="4616903" cy="2559503"/>
          </a:xfrm>
        </p:spPr>
        <p:txBody>
          <a:bodyPr>
            <a:noAutofit/>
          </a:bodyPr>
          <a:lstStyle/>
          <a:p>
            <a:r>
              <a:rPr lang="it-IT" sz="4050" b="1" i="1" dirty="0">
                <a:solidFill>
                  <a:srgbClr val="C00000"/>
                </a:solidFill>
              </a:rPr>
              <a:t>Tutti insieme …</a:t>
            </a:r>
            <a:br>
              <a:rPr lang="it-IT" sz="4050" b="1" i="1" dirty="0">
                <a:solidFill>
                  <a:srgbClr val="C00000"/>
                </a:solidFill>
              </a:rPr>
            </a:br>
            <a:r>
              <a:rPr lang="it-IT" sz="4050" b="1" i="1" dirty="0">
                <a:solidFill>
                  <a:srgbClr val="C00000"/>
                </a:solidFill>
              </a:rPr>
              <a:t>ci incamminiamo </a:t>
            </a:r>
            <a:br>
              <a:rPr lang="it-IT" sz="4050" b="1" i="1" dirty="0">
                <a:solidFill>
                  <a:srgbClr val="C00000"/>
                </a:solidFill>
              </a:rPr>
            </a:br>
            <a:r>
              <a:rPr lang="it-IT" sz="4050" b="1" i="1" dirty="0">
                <a:solidFill>
                  <a:srgbClr val="C00000"/>
                </a:solidFill>
              </a:rPr>
              <a:t>verso spazi nuovi, </a:t>
            </a:r>
            <a:br>
              <a:rPr lang="it-IT" sz="4050" b="1" i="1" dirty="0">
                <a:solidFill>
                  <a:srgbClr val="C00000"/>
                </a:solidFill>
              </a:rPr>
            </a:br>
            <a:r>
              <a:rPr lang="it-IT" sz="4050" b="1" i="1" dirty="0">
                <a:solidFill>
                  <a:srgbClr val="C00000"/>
                </a:solidFill>
              </a:rPr>
              <a:t>ricchi di stimoli….</a:t>
            </a:r>
          </a:p>
        </p:txBody>
      </p:sp>
    </p:spTree>
    <p:extLst>
      <p:ext uri="{BB962C8B-B14F-4D97-AF65-F5344CB8AC3E}">
        <p14:creationId xmlns:p14="http://schemas.microsoft.com/office/powerpoint/2010/main" val="135599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5_101621015">
            <a:extLst>
              <a:ext uri="{FF2B5EF4-FFF2-40B4-BE49-F238E27FC236}">
                <a16:creationId xmlns:a16="http://schemas.microsoft.com/office/drawing/2014/main" id="{5F18F35C-B1F4-4E21-BC9A-BB3F70E5528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2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5_095435210">
            <a:extLst>
              <a:ext uri="{FF2B5EF4-FFF2-40B4-BE49-F238E27FC236}">
                <a16:creationId xmlns:a16="http://schemas.microsoft.com/office/drawing/2014/main" id="{9086FB70-A225-4E06-A6D3-D51E61D3D2A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0" b="590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1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5_095958085">
            <a:extLst>
              <a:ext uri="{FF2B5EF4-FFF2-40B4-BE49-F238E27FC236}">
                <a16:creationId xmlns:a16="http://schemas.microsoft.com/office/drawing/2014/main" id="{FAC97772-F736-45F5-906C-F1145DA42C8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79" b="3365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5_100059904">
            <a:extLst>
              <a:ext uri="{FF2B5EF4-FFF2-40B4-BE49-F238E27FC236}">
                <a16:creationId xmlns:a16="http://schemas.microsoft.com/office/drawing/2014/main" id="{74799611-F225-4CB8-A798-9267C561CC7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7" b="2217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5_100103501">
            <a:extLst>
              <a:ext uri="{FF2B5EF4-FFF2-40B4-BE49-F238E27FC236}">
                <a16:creationId xmlns:a16="http://schemas.microsoft.com/office/drawing/2014/main" id="{89E5F924-0A0C-49F5-96A8-194935C48C5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6" b="6428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09 at 22.08.46">
            <a:extLst>
              <a:ext uri="{FF2B5EF4-FFF2-40B4-BE49-F238E27FC236}">
                <a16:creationId xmlns:a16="http://schemas.microsoft.com/office/drawing/2014/main" id="{B20E6E18-CA8C-4567-B5FA-B0CA40C7EB6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248" b="15752"/>
          <a:stretch/>
        </p:blipFill>
        <p:spPr>
          <a:xfrm>
            <a:off x="0" y="0"/>
            <a:ext cx="9143989" cy="6381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1DEE0AB-9263-4E7B-BC7B-072DC9385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197" y="4433212"/>
            <a:ext cx="4127047" cy="1463959"/>
          </a:xfrm>
        </p:spPr>
        <p:txBody>
          <a:bodyPr>
            <a:noAutofit/>
          </a:bodyPr>
          <a:lstStyle/>
          <a:p>
            <a:r>
              <a:rPr lang="it-IT" sz="4950" b="1" i="1" dirty="0">
                <a:solidFill>
                  <a:srgbClr val="C00000"/>
                </a:solidFill>
              </a:rPr>
              <a:t>Tutti insieme…</a:t>
            </a:r>
            <a:br>
              <a:rPr lang="it-IT" sz="4950" b="1" i="1" dirty="0">
                <a:solidFill>
                  <a:srgbClr val="C00000"/>
                </a:solidFill>
              </a:rPr>
            </a:br>
            <a:r>
              <a:rPr lang="it-IT" sz="4950" b="1" i="1" dirty="0">
                <a:solidFill>
                  <a:srgbClr val="C00000"/>
                </a:solidFill>
              </a:rPr>
              <a:t>per conoscerci…</a:t>
            </a:r>
          </a:p>
        </p:txBody>
      </p:sp>
    </p:spTree>
    <p:extLst>
      <p:ext uri="{BB962C8B-B14F-4D97-AF65-F5344CB8AC3E}">
        <p14:creationId xmlns:p14="http://schemas.microsoft.com/office/powerpoint/2010/main" val="19520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5_101429503">
            <a:extLst>
              <a:ext uri="{FF2B5EF4-FFF2-40B4-BE49-F238E27FC236}">
                <a16:creationId xmlns:a16="http://schemas.microsoft.com/office/drawing/2014/main" id="{687BB7E0-2734-46FE-91CB-C2EE37664D1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4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5_102805120">
            <a:extLst>
              <a:ext uri="{FF2B5EF4-FFF2-40B4-BE49-F238E27FC236}">
                <a16:creationId xmlns:a16="http://schemas.microsoft.com/office/drawing/2014/main" id="{38ABCB3A-14D9-4F8B-A607-BED5E34C46A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14" b="730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G_20190916_111156915">
            <a:extLst>
              <a:ext uri="{FF2B5EF4-FFF2-40B4-BE49-F238E27FC236}">
                <a16:creationId xmlns:a16="http://schemas.microsoft.com/office/drawing/2014/main" id="{48E711AC-0540-4CC1-9E5F-34C38060097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0" b="26281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278A7DD-825C-4492-8284-F6AD6A1A3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008108"/>
            <a:ext cx="7543800" cy="18498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i="1" dirty="0">
                <a:solidFill>
                  <a:srgbClr val="C00000"/>
                </a:solidFill>
              </a:rPr>
              <a:t>Senza mai dimenticarci dei nostri piccoli amici che vivono  nel giardino della nostra scuola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614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5_102004315">
            <a:extLst>
              <a:ext uri="{FF2B5EF4-FFF2-40B4-BE49-F238E27FC236}">
                <a16:creationId xmlns:a16="http://schemas.microsoft.com/office/drawing/2014/main" id="{13749F4C-0A96-44F1-9425-A3DB2422D19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2" b="5392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5_101920080">
            <a:extLst>
              <a:ext uri="{FF2B5EF4-FFF2-40B4-BE49-F238E27FC236}">
                <a16:creationId xmlns:a16="http://schemas.microsoft.com/office/drawing/2014/main" id="{CC458A50-BE8B-4089-A784-42D77104BEC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7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5_102140268">
            <a:extLst>
              <a:ext uri="{FF2B5EF4-FFF2-40B4-BE49-F238E27FC236}">
                <a16:creationId xmlns:a16="http://schemas.microsoft.com/office/drawing/2014/main" id="{594EAF8A-EC4D-4116-93EE-351FFF3F747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8" b="4976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5_102206212">
            <a:extLst>
              <a:ext uri="{FF2B5EF4-FFF2-40B4-BE49-F238E27FC236}">
                <a16:creationId xmlns:a16="http://schemas.microsoft.com/office/drawing/2014/main" id="{0518509D-3EE7-43B6-A2D1-50788154A0C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3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09 at 22.14.17">
            <a:extLst>
              <a:ext uri="{FF2B5EF4-FFF2-40B4-BE49-F238E27FC236}">
                <a16:creationId xmlns:a16="http://schemas.microsoft.com/office/drawing/2014/main" id="{4A9D38CA-456E-4CFA-B925-31C1258A12B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58" b="2886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F2ADB5-2E81-4F6B-A0CE-2AA63C047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215" y="0"/>
            <a:ext cx="3474844" cy="6280879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400" b="1" i="1" dirty="0">
                <a:solidFill>
                  <a:srgbClr val="C00000"/>
                </a:solidFill>
              </a:rPr>
              <a:t>E’ bellissimo il nostro angolo della </a:t>
            </a:r>
            <a:br>
              <a:rPr lang="en-US" sz="4400" b="1" i="1" dirty="0">
                <a:solidFill>
                  <a:srgbClr val="C00000"/>
                </a:solidFill>
              </a:rPr>
            </a:br>
            <a:r>
              <a:rPr lang="en-US" sz="4400" b="1" i="1" dirty="0">
                <a:solidFill>
                  <a:srgbClr val="C00000"/>
                </a:solidFill>
              </a:rPr>
              <a:t>pet therapy!!! Prendiamoci cura dei nostri piccoli amici </a:t>
            </a:r>
            <a:br>
              <a:rPr lang="en-US" sz="4400" b="1" i="1" dirty="0">
                <a:solidFill>
                  <a:srgbClr val="C00000"/>
                </a:solidFill>
              </a:rPr>
            </a:br>
            <a:r>
              <a:rPr lang="en-US" sz="4400" b="1" i="1" dirty="0">
                <a:solidFill>
                  <a:srgbClr val="C00000"/>
                </a:solidFill>
              </a:rPr>
              <a:t>e rispettiamoli…</a:t>
            </a:r>
          </a:p>
        </p:txBody>
      </p:sp>
      <p:pic>
        <p:nvPicPr>
          <p:cNvPr id="3" name="Immagine 2" descr="IMG_20191009_073237773">
            <a:extLst>
              <a:ext uri="{FF2B5EF4-FFF2-40B4-BE49-F238E27FC236}">
                <a16:creationId xmlns:a16="http://schemas.microsoft.com/office/drawing/2014/main" id="{31C57EFE-9DE8-408F-A71A-FC279CE32A3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51" r="17969"/>
          <a:stretch/>
        </p:blipFill>
        <p:spPr>
          <a:xfrm>
            <a:off x="20" y="857261"/>
            <a:ext cx="5771194" cy="5143493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7136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12_073759519">
            <a:extLst>
              <a:ext uri="{FF2B5EF4-FFF2-40B4-BE49-F238E27FC236}">
                <a16:creationId xmlns:a16="http://schemas.microsoft.com/office/drawing/2014/main" id="{94034098-D0FD-44C6-BAAE-C9A99FB6526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4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09 at 22.14.13">
            <a:extLst>
              <a:ext uri="{FF2B5EF4-FFF2-40B4-BE49-F238E27FC236}">
                <a16:creationId xmlns:a16="http://schemas.microsoft.com/office/drawing/2014/main" id="{8DE72952-0DF0-452D-9889-D3208BBC1DD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07" b="3137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6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5_102744378">
            <a:extLst>
              <a:ext uri="{FF2B5EF4-FFF2-40B4-BE49-F238E27FC236}">
                <a16:creationId xmlns:a16="http://schemas.microsoft.com/office/drawing/2014/main" id="{514B4E62-77DC-444B-8DD6-28DA6A3FD4E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5_095154588">
            <a:extLst>
              <a:ext uri="{FF2B5EF4-FFF2-40B4-BE49-F238E27FC236}">
                <a16:creationId xmlns:a16="http://schemas.microsoft.com/office/drawing/2014/main" id="{20E232B8-CE83-4817-BCA4-14410AA2B34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08" r="5808"/>
          <a:stretch/>
        </p:blipFill>
        <p:spPr>
          <a:xfrm>
            <a:off x="2713157" y="857246"/>
            <a:ext cx="6400801" cy="5143493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F0D5B3D-8F9C-40A6-9561-CBB2C576C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24" y="0"/>
            <a:ext cx="3017520" cy="6370820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Insieme alla scoperta di un ambiente naturale e suggestivo, per scoprire suoni, rumori,</a:t>
            </a:r>
            <a:br>
              <a:rPr lang="en-US" b="1" i="1" dirty="0">
                <a:solidFill>
                  <a:srgbClr val="C00000"/>
                </a:solidFill>
              </a:rPr>
            </a:br>
            <a:r>
              <a:rPr lang="en-US" b="1" i="1" dirty="0">
                <a:solidFill>
                  <a:srgbClr val="C00000"/>
                </a:solidFill>
              </a:rPr>
              <a:t>profumi e colori del mare…</a:t>
            </a:r>
          </a:p>
        </p:txBody>
      </p:sp>
    </p:spTree>
    <p:extLst>
      <p:ext uri="{BB962C8B-B14F-4D97-AF65-F5344CB8AC3E}">
        <p14:creationId xmlns:p14="http://schemas.microsoft.com/office/powerpoint/2010/main" val="35731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25_095435210">
            <a:extLst>
              <a:ext uri="{FF2B5EF4-FFF2-40B4-BE49-F238E27FC236}">
                <a16:creationId xmlns:a16="http://schemas.microsoft.com/office/drawing/2014/main" id="{9086FB70-A225-4E06-A6D3-D51E61D3D2A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0" b="590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6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3_103855760">
            <a:extLst>
              <a:ext uri="{FF2B5EF4-FFF2-40B4-BE49-F238E27FC236}">
                <a16:creationId xmlns:a16="http://schemas.microsoft.com/office/drawing/2014/main" id="{168AC78C-C1BA-418E-AFE5-5468F32954B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6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3_103942610">
            <a:extLst>
              <a:ext uri="{FF2B5EF4-FFF2-40B4-BE49-F238E27FC236}">
                <a16:creationId xmlns:a16="http://schemas.microsoft.com/office/drawing/2014/main" id="{7AB35A05-C80F-4D4C-BFB4-0C1FB1E7D42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3_104006128">
            <a:extLst>
              <a:ext uri="{FF2B5EF4-FFF2-40B4-BE49-F238E27FC236}">
                <a16:creationId xmlns:a16="http://schemas.microsoft.com/office/drawing/2014/main" id="{2493E584-D0BA-4B74-AB79-153F417E627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3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3_104411541">
            <a:extLst>
              <a:ext uri="{FF2B5EF4-FFF2-40B4-BE49-F238E27FC236}">
                <a16:creationId xmlns:a16="http://schemas.microsoft.com/office/drawing/2014/main" id="{AB4944C3-C46B-49B7-9AE3-07E5BAEDCA7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4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3_104816073">
            <a:extLst>
              <a:ext uri="{FF2B5EF4-FFF2-40B4-BE49-F238E27FC236}">
                <a16:creationId xmlns:a16="http://schemas.microsoft.com/office/drawing/2014/main" id="{28B07A6A-1112-4356-9CC3-6EE4336ACD6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4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3_105901942">
            <a:extLst>
              <a:ext uri="{FF2B5EF4-FFF2-40B4-BE49-F238E27FC236}">
                <a16:creationId xmlns:a16="http://schemas.microsoft.com/office/drawing/2014/main" id="{73E4881B-7DD4-457D-922F-EB331E6119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8FA58E2-6BEC-4040-AD35-03182E05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4" y="1131094"/>
            <a:ext cx="6276109" cy="994172"/>
          </a:xfrm>
        </p:spPr>
        <p:txBody>
          <a:bodyPr>
            <a:normAutofit/>
          </a:bodyPr>
          <a:lstStyle/>
          <a:p>
            <a:r>
              <a:rPr lang="it-IT" sz="6600" b="1" i="1" dirty="0">
                <a:solidFill>
                  <a:srgbClr val="C00000"/>
                </a:solidFill>
              </a:rPr>
              <a:t>Quante scoperte…</a:t>
            </a:r>
          </a:p>
        </p:txBody>
      </p:sp>
    </p:spTree>
    <p:extLst>
      <p:ext uri="{BB962C8B-B14F-4D97-AF65-F5344CB8AC3E}">
        <p14:creationId xmlns:p14="http://schemas.microsoft.com/office/powerpoint/2010/main" val="92836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3_105124433">
            <a:extLst>
              <a:ext uri="{FF2B5EF4-FFF2-40B4-BE49-F238E27FC236}">
                <a16:creationId xmlns:a16="http://schemas.microsoft.com/office/drawing/2014/main" id="{AD8E5A85-96BC-40EC-AA74-54BA490B063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4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09 at 22.14.14">
            <a:extLst>
              <a:ext uri="{FF2B5EF4-FFF2-40B4-BE49-F238E27FC236}">
                <a16:creationId xmlns:a16="http://schemas.microsoft.com/office/drawing/2014/main" id="{43D34E4A-902E-4DCC-8F9A-63998564610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6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3_110602241">
            <a:extLst>
              <a:ext uri="{FF2B5EF4-FFF2-40B4-BE49-F238E27FC236}">
                <a16:creationId xmlns:a16="http://schemas.microsoft.com/office/drawing/2014/main" id="{73C122A2-7D95-4845-8694-68D93C36F5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32" y="857250"/>
            <a:ext cx="6858000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3281FF3-9BB3-478A-B2D2-D56340BA4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214" y="4762717"/>
            <a:ext cx="4779818" cy="994172"/>
          </a:xfrm>
        </p:spPr>
        <p:txBody>
          <a:bodyPr>
            <a:normAutofit/>
          </a:bodyPr>
          <a:lstStyle/>
          <a:p>
            <a:r>
              <a:rPr lang="it-IT" sz="6000" b="1" i="1" dirty="0">
                <a:solidFill>
                  <a:srgbClr val="FF0000"/>
                </a:solidFill>
              </a:rPr>
              <a:t>Quanti giochi</a:t>
            </a:r>
            <a:r>
              <a:rPr lang="it-IT" sz="6000" b="1" i="1" dirty="0">
                <a:solidFill>
                  <a:srgbClr val="C0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898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3_110605330">
            <a:extLst>
              <a:ext uri="{FF2B5EF4-FFF2-40B4-BE49-F238E27FC236}">
                <a16:creationId xmlns:a16="http://schemas.microsoft.com/office/drawing/2014/main" id="{166CDAFE-E0AA-48FB-A590-FD3C3F83118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0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3_110731633">
            <a:extLst>
              <a:ext uri="{FF2B5EF4-FFF2-40B4-BE49-F238E27FC236}">
                <a16:creationId xmlns:a16="http://schemas.microsoft.com/office/drawing/2014/main" id="{22AED1D1-FED0-4A70-8EDA-3BBD88DC460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6" b="5838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0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3_111239072">
            <a:extLst>
              <a:ext uri="{FF2B5EF4-FFF2-40B4-BE49-F238E27FC236}">
                <a16:creationId xmlns:a16="http://schemas.microsoft.com/office/drawing/2014/main" id="{1E342BFE-3F34-4832-A1DB-E314085F0F0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2" b="1562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3_163803891">
            <a:extLst>
              <a:ext uri="{FF2B5EF4-FFF2-40B4-BE49-F238E27FC236}">
                <a16:creationId xmlns:a16="http://schemas.microsoft.com/office/drawing/2014/main" id="{81F75138-6B97-4FB7-B573-25EED2A7520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16" r="6100"/>
          <a:stretch/>
        </p:blipFill>
        <p:spPr>
          <a:xfrm>
            <a:off x="3378292" y="857261"/>
            <a:ext cx="5765708" cy="5143493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solidFill>
            <a:srgbClr val="FFC000"/>
          </a:solidFill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454D01D-0BBA-4DA7-A6B5-482EFE87F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27" y="449705"/>
            <a:ext cx="3165365" cy="5711252"/>
          </a:xfrm>
          <a:solidFill>
            <a:srgbClr val="FFC000"/>
          </a:solidFill>
        </p:spPr>
        <p:txBody>
          <a:bodyPr vert="horz" lIns="68580" tIns="34290" rIns="68580" bIns="34290" rtlCol="0" anchor="b">
            <a:noAutofit/>
          </a:bodyPr>
          <a:lstStyle/>
          <a:p>
            <a:r>
              <a:rPr lang="en-US" sz="3600" b="1" i="1" dirty="0">
                <a:solidFill>
                  <a:srgbClr val="C00000"/>
                </a:solidFill>
              </a:rPr>
              <a:t>Con il logo del    nostro progetto, </a:t>
            </a:r>
            <a:br>
              <a:rPr lang="en-US" sz="3600" b="1" i="1" dirty="0">
                <a:solidFill>
                  <a:srgbClr val="C00000"/>
                </a:solidFill>
              </a:rPr>
            </a:br>
            <a:r>
              <a:rPr lang="en-US" sz="3600" b="1" i="1" dirty="0">
                <a:solidFill>
                  <a:srgbClr val="C00000"/>
                </a:solidFill>
              </a:rPr>
              <a:t> gioiosamente …</a:t>
            </a:r>
            <a:br>
              <a:rPr lang="en-US" sz="3600" b="1" i="1" dirty="0">
                <a:solidFill>
                  <a:srgbClr val="C00000"/>
                </a:solidFill>
              </a:rPr>
            </a:br>
            <a:r>
              <a:rPr lang="en-US" sz="3600" b="1" i="1" dirty="0">
                <a:solidFill>
                  <a:srgbClr val="C00000"/>
                </a:solidFill>
              </a:rPr>
              <a:t>tutti insieme festeggiamo</a:t>
            </a:r>
            <a:br>
              <a:rPr lang="en-US" sz="3600" b="1" i="1" dirty="0">
                <a:solidFill>
                  <a:srgbClr val="C00000"/>
                </a:solidFill>
              </a:rPr>
            </a:br>
            <a:r>
              <a:rPr lang="en-US" sz="3600" b="1" i="1" dirty="0">
                <a:solidFill>
                  <a:srgbClr val="C00000"/>
                </a:solidFill>
              </a:rPr>
              <a:t>la giornata dell’accoglienza…</a:t>
            </a:r>
          </a:p>
        </p:txBody>
      </p:sp>
    </p:spTree>
    <p:extLst>
      <p:ext uri="{BB962C8B-B14F-4D97-AF65-F5344CB8AC3E}">
        <p14:creationId xmlns:p14="http://schemas.microsoft.com/office/powerpoint/2010/main" val="2737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1_155742672">
            <a:extLst>
              <a:ext uri="{FF2B5EF4-FFF2-40B4-BE49-F238E27FC236}">
                <a16:creationId xmlns:a16="http://schemas.microsoft.com/office/drawing/2014/main" id="{7DF2DE10-548A-4D35-956F-F994542D93B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6" b="3478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12_063844525">
            <a:extLst>
              <a:ext uri="{FF2B5EF4-FFF2-40B4-BE49-F238E27FC236}">
                <a16:creationId xmlns:a16="http://schemas.microsoft.com/office/drawing/2014/main" id="{83FB3D0F-72C3-41E4-B955-742E4496EB3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59" b="3785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5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22 at 13.43.44">
            <a:extLst>
              <a:ext uri="{FF2B5EF4-FFF2-40B4-BE49-F238E27FC236}">
                <a16:creationId xmlns:a16="http://schemas.microsoft.com/office/drawing/2014/main" id="{B41FB8EB-E255-42D5-9255-47A0E08986E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14" b="3530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2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22 at 13.03.54">
            <a:extLst>
              <a:ext uri="{FF2B5EF4-FFF2-40B4-BE49-F238E27FC236}">
                <a16:creationId xmlns:a16="http://schemas.microsoft.com/office/drawing/2014/main" id="{0D1C2449-1D97-408C-BBD3-4BB1FB5CA78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7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22 at 12.46.51">
            <a:extLst>
              <a:ext uri="{FF2B5EF4-FFF2-40B4-BE49-F238E27FC236}">
                <a16:creationId xmlns:a16="http://schemas.microsoft.com/office/drawing/2014/main" id="{845C778D-4D67-497B-A0A2-FE62D684C50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84" b="3831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0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16_110833100">
            <a:extLst>
              <a:ext uri="{FF2B5EF4-FFF2-40B4-BE49-F238E27FC236}">
                <a16:creationId xmlns:a16="http://schemas.microsoft.com/office/drawing/2014/main" id="{BDBFEA8B-9591-4F8C-9D01-17781AC7A01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5" b="1319"/>
          <a:stretch/>
        </p:blipFill>
        <p:spPr>
          <a:xfrm>
            <a:off x="20" y="10"/>
            <a:ext cx="9143980" cy="6340632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362126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22 at 13.43.48">
            <a:extLst>
              <a:ext uri="{FF2B5EF4-FFF2-40B4-BE49-F238E27FC236}">
                <a16:creationId xmlns:a16="http://schemas.microsoft.com/office/drawing/2014/main" id="{343896A7-A7DD-4413-B859-A123E3FC0EA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61" b="2483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22 at 13.43.49">
            <a:extLst>
              <a:ext uri="{FF2B5EF4-FFF2-40B4-BE49-F238E27FC236}">
                <a16:creationId xmlns:a16="http://schemas.microsoft.com/office/drawing/2014/main" id="{5DFA092C-1EBE-42B3-A353-0A1C860B45D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22 at 12.46.56">
            <a:extLst>
              <a:ext uri="{FF2B5EF4-FFF2-40B4-BE49-F238E27FC236}">
                <a16:creationId xmlns:a16="http://schemas.microsoft.com/office/drawing/2014/main" id="{10E8D357-9F17-4909-9B2D-F98264502F5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20" r="4761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6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22 at 12.46.52">
            <a:extLst>
              <a:ext uri="{FF2B5EF4-FFF2-40B4-BE49-F238E27FC236}">
                <a16:creationId xmlns:a16="http://schemas.microsoft.com/office/drawing/2014/main" id="{0AD66B39-101E-4AFF-809F-92806ED2612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76" r="8606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22 at 12.46.57">
            <a:extLst>
              <a:ext uri="{FF2B5EF4-FFF2-40B4-BE49-F238E27FC236}">
                <a16:creationId xmlns:a16="http://schemas.microsoft.com/office/drawing/2014/main" id="{AFFE3660-552A-485A-9AB0-3E4D0FAE8B4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71" r="7010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4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22 at 12.46.53">
            <a:extLst>
              <a:ext uri="{FF2B5EF4-FFF2-40B4-BE49-F238E27FC236}">
                <a16:creationId xmlns:a16="http://schemas.microsoft.com/office/drawing/2014/main" id="{B65EAF4D-B66F-4D95-84FF-D3440FCADBA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462" b="33533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0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22 at 12.46.46">
            <a:extLst>
              <a:ext uri="{FF2B5EF4-FFF2-40B4-BE49-F238E27FC236}">
                <a16:creationId xmlns:a16="http://schemas.microsoft.com/office/drawing/2014/main" id="{9E5CDB1F-7F88-4E4E-AB1C-DB23358A640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80" r="1" b="1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8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21_073114558">
            <a:extLst>
              <a:ext uri="{FF2B5EF4-FFF2-40B4-BE49-F238E27FC236}">
                <a16:creationId xmlns:a16="http://schemas.microsoft.com/office/drawing/2014/main" id="{F2F2587C-F7E5-4E6A-9211-303FA10F2D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9863"/>
            <a:ext cx="9144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A2E3F9C-1ACA-49F8-9FCD-2738140BE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279" y="4781863"/>
            <a:ext cx="7886700" cy="1736988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Insieme… in autunno,  festa di colori  e sfumature…che  momento magico… giocare con le foglie</a:t>
            </a:r>
          </a:p>
        </p:txBody>
      </p:sp>
    </p:spTree>
    <p:extLst>
      <p:ext uri="{BB962C8B-B14F-4D97-AF65-F5344CB8AC3E}">
        <p14:creationId xmlns:p14="http://schemas.microsoft.com/office/powerpoint/2010/main" val="3289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8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14 at 15.09.12">
            <a:extLst>
              <a:ext uri="{FF2B5EF4-FFF2-40B4-BE49-F238E27FC236}">
                <a16:creationId xmlns:a16="http://schemas.microsoft.com/office/drawing/2014/main" id="{082B17F3-D648-4CC3-B17D-C3DE3306A0F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9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14 at 15.09.13">
            <a:extLst>
              <a:ext uri="{FF2B5EF4-FFF2-40B4-BE49-F238E27FC236}">
                <a16:creationId xmlns:a16="http://schemas.microsoft.com/office/drawing/2014/main" id="{2A7D8226-28CF-4926-8B86-9E06BF07D2C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7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17_104538806">
            <a:extLst>
              <a:ext uri="{FF2B5EF4-FFF2-40B4-BE49-F238E27FC236}">
                <a16:creationId xmlns:a16="http://schemas.microsoft.com/office/drawing/2014/main" id="{6E21220E-9C94-43A7-99DD-A848F9028E6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39" b="1505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6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14 at 15.09.09">
            <a:extLst>
              <a:ext uri="{FF2B5EF4-FFF2-40B4-BE49-F238E27FC236}">
                <a16:creationId xmlns:a16="http://schemas.microsoft.com/office/drawing/2014/main" id="{AF002F80-355C-4B87-8DA9-4F46058A8B3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0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14 at 15.09.50">
            <a:extLst>
              <a:ext uri="{FF2B5EF4-FFF2-40B4-BE49-F238E27FC236}">
                <a16:creationId xmlns:a16="http://schemas.microsoft.com/office/drawing/2014/main" id="{9676DFFD-30B0-46FD-B34D-46BC762802E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5_110030222">
            <a:extLst>
              <a:ext uri="{FF2B5EF4-FFF2-40B4-BE49-F238E27FC236}">
                <a16:creationId xmlns:a16="http://schemas.microsoft.com/office/drawing/2014/main" id="{B45F91A4-DD2E-4F73-882E-CC73AE8313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126" y="0"/>
            <a:ext cx="9144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4E614AB-6DE6-4812-B375-28306564B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766" y="4343571"/>
            <a:ext cx="7328234" cy="1325563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rgbClr val="C00000"/>
                </a:solidFill>
              </a:rPr>
              <a:t>Colorare , manipolare, incollare , creare…</a:t>
            </a:r>
          </a:p>
        </p:txBody>
      </p:sp>
    </p:spTree>
    <p:extLst>
      <p:ext uri="{BB962C8B-B14F-4D97-AF65-F5344CB8AC3E}">
        <p14:creationId xmlns:p14="http://schemas.microsoft.com/office/powerpoint/2010/main" val="300105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28 at 15.23.17">
            <a:extLst>
              <a:ext uri="{FF2B5EF4-FFF2-40B4-BE49-F238E27FC236}">
                <a16:creationId xmlns:a16="http://schemas.microsoft.com/office/drawing/2014/main" id="{7A6BA898-89E0-435D-AE06-65791558AC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4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28 at 15.23.18">
            <a:extLst>
              <a:ext uri="{FF2B5EF4-FFF2-40B4-BE49-F238E27FC236}">
                <a16:creationId xmlns:a16="http://schemas.microsoft.com/office/drawing/2014/main" id="{BC3AC71D-26B3-4008-B9DF-15AA748248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8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28 at 15.34.23">
            <a:extLst>
              <a:ext uri="{FF2B5EF4-FFF2-40B4-BE49-F238E27FC236}">
                <a16:creationId xmlns:a16="http://schemas.microsoft.com/office/drawing/2014/main" id="{148D3E54-18FC-4EB1-B80F-600C5662344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12" r="27981"/>
          <a:stretch/>
        </p:blipFill>
        <p:spPr>
          <a:xfrm rot="16200000">
            <a:off x="1401679" y="-1401679"/>
            <a:ext cx="634064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28 at 15.34.24">
            <a:extLst>
              <a:ext uri="{FF2B5EF4-FFF2-40B4-BE49-F238E27FC236}">
                <a16:creationId xmlns:a16="http://schemas.microsoft.com/office/drawing/2014/main" id="{4D405CB0-5DE7-440F-950F-456C095E1AF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5" r="6379"/>
          <a:stretch/>
        </p:blipFill>
        <p:spPr>
          <a:xfrm rot="16200000">
            <a:off x="1401679" y="-1401679"/>
            <a:ext cx="634064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7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28 at 15.38.55">
            <a:extLst>
              <a:ext uri="{FF2B5EF4-FFF2-40B4-BE49-F238E27FC236}">
                <a16:creationId xmlns:a16="http://schemas.microsoft.com/office/drawing/2014/main" id="{3D2F3990-40FF-4A4E-A640-79D9D5F75C6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7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31_104642813">
            <a:extLst>
              <a:ext uri="{FF2B5EF4-FFF2-40B4-BE49-F238E27FC236}">
                <a16:creationId xmlns:a16="http://schemas.microsoft.com/office/drawing/2014/main" id="{19E1F08E-5BDA-4C25-B1B1-D7E600D6377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9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6_102234106">
            <a:extLst>
              <a:ext uri="{FF2B5EF4-FFF2-40B4-BE49-F238E27FC236}">
                <a16:creationId xmlns:a16="http://schemas.microsoft.com/office/drawing/2014/main" id="{70B92B0F-D0FB-40BD-9E18-A09C6B84E91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9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917_122003338">
            <a:extLst>
              <a:ext uri="{FF2B5EF4-FFF2-40B4-BE49-F238E27FC236}">
                <a16:creationId xmlns:a16="http://schemas.microsoft.com/office/drawing/2014/main" id="{21295249-FD4B-48D0-948C-FD8D1EEB5AD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914398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A1B13C6-3FB2-4C47-9F5E-343C85337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57789"/>
            <a:ext cx="3811137" cy="86258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i="1" dirty="0">
                <a:solidFill>
                  <a:srgbClr val="FF0000"/>
                </a:solidFill>
              </a:rPr>
              <a:t>Per giocare…</a:t>
            </a:r>
          </a:p>
        </p:txBody>
      </p:sp>
    </p:spTree>
    <p:extLst>
      <p:ext uri="{BB962C8B-B14F-4D97-AF65-F5344CB8AC3E}">
        <p14:creationId xmlns:p14="http://schemas.microsoft.com/office/powerpoint/2010/main" val="4282119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6_102258954">
            <a:extLst>
              <a:ext uri="{FF2B5EF4-FFF2-40B4-BE49-F238E27FC236}">
                <a16:creationId xmlns:a16="http://schemas.microsoft.com/office/drawing/2014/main" id="{C8780834-B37A-44B8-A356-F586E374FDC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59" b="4085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4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29 at 16.09.25">
            <a:extLst>
              <a:ext uri="{FF2B5EF4-FFF2-40B4-BE49-F238E27FC236}">
                <a16:creationId xmlns:a16="http://schemas.microsoft.com/office/drawing/2014/main" id="{3BB309A1-6399-4C1E-9A6E-FBF21A6DAD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28650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F60DA83-D4B4-48AD-B755-0742FA646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Vendemmiare, sfogliare e torchiare … forza bambini….</a:t>
            </a:r>
          </a:p>
        </p:txBody>
      </p:sp>
    </p:spTree>
    <p:extLst>
      <p:ext uri="{BB962C8B-B14F-4D97-AF65-F5344CB8AC3E}">
        <p14:creationId xmlns:p14="http://schemas.microsoft.com/office/powerpoint/2010/main" val="300106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9_110928733">
            <a:extLst>
              <a:ext uri="{FF2B5EF4-FFF2-40B4-BE49-F238E27FC236}">
                <a16:creationId xmlns:a16="http://schemas.microsoft.com/office/drawing/2014/main" id="{14986DD9-8279-4A2E-9E0D-D30C11DDB0A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5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0-29 at 16.11.27">
            <a:extLst>
              <a:ext uri="{FF2B5EF4-FFF2-40B4-BE49-F238E27FC236}">
                <a16:creationId xmlns:a16="http://schemas.microsoft.com/office/drawing/2014/main" id="{D522B605-E267-4828-A23A-0FD663E0DAF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4" b="4780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9_111915521">
            <a:extLst>
              <a:ext uri="{FF2B5EF4-FFF2-40B4-BE49-F238E27FC236}">
                <a16:creationId xmlns:a16="http://schemas.microsoft.com/office/drawing/2014/main" id="{9FAE17D9-C4DD-4F22-A912-6621896B160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9_111932714">
            <a:extLst>
              <a:ext uri="{FF2B5EF4-FFF2-40B4-BE49-F238E27FC236}">
                <a16:creationId xmlns:a16="http://schemas.microsoft.com/office/drawing/2014/main" id="{DC22546D-584E-4B93-8727-5BF40B7CE80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5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9_112034155">
            <a:extLst>
              <a:ext uri="{FF2B5EF4-FFF2-40B4-BE49-F238E27FC236}">
                <a16:creationId xmlns:a16="http://schemas.microsoft.com/office/drawing/2014/main" id="{0385BFF8-7915-408B-AB71-95B4D0739A5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7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9_112836610">
            <a:extLst>
              <a:ext uri="{FF2B5EF4-FFF2-40B4-BE49-F238E27FC236}">
                <a16:creationId xmlns:a16="http://schemas.microsoft.com/office/drawing/2014/main" id="{859271DC-6976-4D63-A205-980DD59FBA4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7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9_112853662">
            <a:extLst>
              <a:ext uri="{FF2B5EF4-FFF2-40B4-BE49-F238E27FC236}">
                <a16:creationId xmlns:a16="http://schemas.microsoft.com/office/drawing/2014/main" id="{6F45EFC7-F8E7-4FF9-AE8E-C995FD257E4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6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029_124053640">
            <a:extLst>
              <a:ext uri="{FF2B5EF4-FFF2-40B4-BE49-F238E27FC236}">
                <a16:creationId xmlns:a16="http://schemas.microsoft.com/office/drawing/2014/main" id="{212CE7D4-A83E-4360-804E-9F698420AC4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4"/>
          <a:stretch/>
        </p:blipFill>
        <p:spPr>
          <a:xfrm>
            <a:off x="20" y="10"/>
            <a:ext cx="9143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Retrospettivo">
  <a:themeElements>
    <a:clrScheme name="Rosso arancion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633</Words>
  <Application>Microsoft Office PowerPoint</Application>
  <PresentationFormat>Presentazione su schermo (4:3)</PresentationFormat>
  <Paragraphs>56</Paragraphs>
  <Slides>250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250</vt:i4>
      </vt:variant>
    </vt:vector>
  </HeadingPairs>
  <TitlesOfParts>
    <vt:vector size="256" baseType="lpstr">
      <vt:lpstr>Algerian</vt:lpstr>
      <vt:lpstr>Calibri</vt:lpstr>
      <vt:lpstr>Calibri Light</vt:lpstr>
      <vt:lpstr>Century Schoolbook</vt:lpstr>
      <vt:lpstr>Chiller</vt:lpstr>
      <vt:lpstr>Retrospettivo</vt:lpstr>
      <vt:lpstr>A.S. 2019/20 Primo quadrimestre </vt:lpstr>
      <vt:lpstr>Benvenuti , bentornati nella nostra fantastica scuola , una scuola in continua evoluzione, dove troverete   un ambiente  sempre più dinamico e ricco di informazioni , dove ,ognuno di voi metterà alla prova le proprie abilità , rafforzando le conoscenze e acquisendo le competenze chiave in modo divertente e giocoso. Perché la nostra scuola è un giardino di libere emozioni . Dove trilla nell'aria una frase molto bella, che dice : «Dimmi e io Dimentico , Mostrami e io Ricordo ,Coinvolgimi e io Imparo» allora, bambini, andiamo , seguiteci, si parte  con la gioia nel cuore, tutti insieme alla scoperta di un anno magico ……</vt:lpstr>
      <vt:lpstr>Presentazione standard di PowerPoint</vt:lpstr>
      <vt:lpstr>Tutti insieme… per conoscerci…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Per giocare…</vt:lpstr>
      <vt:lpstr>Presentazione standard di PowerPoint</vt:lpstr>
      <vt:lpstr>Presentazione standard di PowerPoint</vt:lpstr>
      <vt:lpstr>Presentazione standard di PowerPoint</vt:lpstr>
      <vt:lpstr>Per  dipingere…e  raccontare…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Tutti insieme … ci incamminiamo  verso spazi nuovi,  ricchi di stimoli….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Senza mai dimenticarci dei nostri piccoli amici che vivono  nel giardino della nostra scuola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E’ bellissimo il nostro angolo della  pet therapy!!! Prendiamoci cura dei nostri piccoli amici  e rispettiamoli…</vt:lpstr>
      <vt:lpstr>Presentazione standard di PowerPoint</vt:lpstr>
      <vt:lpstr>Presentazione standard di PowerPoint</vt:lpstr>
      <vt:lpstr>Insieme alla scoperta di un ambiente naturale e suggestivo, per scoprire suoni, rumori, profumi e colori del mare…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Quante scoperte…</vt:lpstr>
      <vt:lpstr>Presentazione standard di PowerPoint</vt:lpstr>
      <vt:lpstr>Quanti giochi…</vt:lpstr>
      <vt:lpstr>Presentazione standard di PowerPoint</vt:lpstr>
      <vt:lpstr>Presentazione standard di PowerPoint</vt:lpstr>
      <vt:lpstr>Presentazione standard di PowerPoint</vt:lpstr>
      <vt:lpstr>Con il logo del    nostro progetto,   gioiosamente … tutti insieme festeggiamo la giornata dell’accoglienza…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Insieme… in autunno,  festa di colori  e sfumature…che  momento magico… giocare con le foglie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Colorare , manipolare, incollare , creare…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Vendemmiare, sfogliare e torchiare … forza bambini….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 , poi non c’è bisogno di bere un barile di vino, per sapere se è venuto bene, basta annusare per sentire l’odore  e il vino novello è pronto…</vt:lpstr>
      <vt:lpstr>Brindiamo amici…</vt:lpstr>
      <vt:lpstr>Presentazione standard di PowerPoint</vt:lpstr>
      <vt:lpstr>E poi… tra fantasmi,streghe e maghetti,ecco Halloween con le zucche e i suoi scherzetti …</vt:lpstr>
      <vt:lpstr>Tutti insieme nel giardino della nostra scuola per sperimentare momenti di cooperazione e condivisione nella giornata della raccolta delle olive…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nostra rielaborazione grafica  di questa stupenda esperienza…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Insieme , per festeggiare la giornata della   gentilezza… Perché la gentilezza è meraviglia negli occhi dei bambini…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WOWWWW  SI PARTEEEE… Destinazione,  Azienda Olearia Vulcano…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MMMMH… che buono  il pane  con l’olio 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nostra uscita didattica  ci ha permesso di assistere a tutte le varie fasi della molitura delle olive…</vt:lpstr>
      <vt:lpstr>Giornata interessante… grazie all’impegno della nostra cara D.S. Rachele Donnici, GRAZIEEEEE…</vt:lpstr>
      <vt:lpstr>Presentazione standard di PowerPoint</vt:lpstr>
      <vt:lpstr>Il 20 novembre giornata mondiale dei diritti dei bambini…</vt:lpstr>
      <vt:lpstr>Presentazione standard di PowerPoint</vt:lpstr>
      <vt:lpstr>Uniti dal  nostro patto dell’amicizia…</vt:lpstr>
      <vt:lpstr>Presentazione standard di PowerPoint</vt:lpstr>
      <vt:lpstr>Per ricordare  a tutti  che anche noi siamo una voce…. Siiiii !!!</vt:lpstr>
      <vt:lpstr> Tutti insieme per costruire un mondo in  cui tutti i diritti dei bambini siano pienamente garantiti…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Festeggiamo nella nostra scuola, la giornata nazionale della festa degli alberi, un’occasione per ricordarci della grande  importanza che hanno , per la vita dell’uomo, e per la qualità dell’ambiente…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Sei bellissimo  alberello,  noi ti proteggeremo…</vt:lpstr>
      <vt:lpstr>Presentazione standard di PowerPoint</vt:lpstr>
      <vt:lpstr>Grazie amico albero…</vt:lpstr>
      <vt:lpstr>Coloriamo un cuore per dire : STOP  alla violenza sulle donne…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Insieme , impariamo ad amare tutto ciò che ci circonda «VIVENDOLO» tutto questo ci preparerà ad una vita adulta,  responsabile e partecipe…</vt:lpstr>
      <vt:lpstr>Presentazione standard di PowerPoint</vt:lpstr>
      <vt:lpstr>Presentazione standard di PowerPoint</vt:lpstr>
      <vt:lpstr>Che bello scrivere  sulla sabbia…</vt:lpstr>
      <vt:lpstr>Presentazione standard di PowerPoint</vt:lpstr>
      <vt:lpstr>Presentazione standard di PowerPoint</vt:lpstr>
      <vt:lpstr>Presentazione standard di PowerPoint</vt:lpstr>
      <vt:lpstr>Facciamo merenda all’aperto nel nostro giardino…</vt:lpstr>
      <vt:lpstr>Presentazione standard di PowerPoint</vt:lpstr>
      <vt:lpstr>Presentazione standard di PowerPoint</vt:lpstr>
      <vt:lpstr>Perché è solo stando a contatto con la natura che ci circonda ,che si sviluppa la percezione e si instaura una moralità grande, “Il RISPETTO” verso la cura e la vita della natura stessa…</vt:lpstr>
      <vt:lpstr>Presentazione standard di PowerPoint</vt:lpstr>
      <vt:lpstr>Presentazione standard di PowerPoint</vt:lpstr>
      <vt:lpstr>C’è una   grande GIOIA!!!   nella nostra scuola…..</vt:lpstr>
      <vt:lpstr>Con gioia ,Meraviglia, Felicità  aspettiamo il natale  e tutti insieme collaboriamo… </vt:lpstr>
      <vt:lpstr>OPSSS!!!che bella  …</vt:lpstr>
      <vt:lpstr>All’addobbo  del grande albero…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nostro amico albero  cosi piccolo  e cosi festoso, testimone della storia più bella…</vt:lpstr>
      <vt:lpstr>Presentazione standard di PowerPoint</vt:lpstr>
      <vt:lpstr>Presentazione standard di PowerPoint</vt:lpstr>
      <vt:lpstr>Presentazione standard di PowerPoint</vt:lpstr>
      <vt:lpstr>Il nostro bellissimo presepe costruito sul mare….</vt:lpstr>
      <vt:lpstr>Presentazione standard di PowerPoint</vt:lpstr>
      <vt:lpstr>Coloriamo Babbo Natale in attesa di quello vero…</vt:lpstr>
      <vt:lpstr>Ed ecco che Babbo Natale arriva davvero nella nostra scuola…Che meraviglia!!!</vt:lpstr>
      <vt:lpstr>Che festaaaaaaa!!!</vt:lpstr>
      <vt:lpstr>Presentazione standard di PowerPoint</vt:lpstr>
      <vt:lpstr>EVVIVA  !!! EVVIVAAAAAA…</vt:lpstr>
      <vt:lpstr>Presentazione standard di PowerPoint</vt:lpstr>
      <vt:lpstr>Anche quest’anno tutti insieme con il nostro mercatino di Natale…</vt:lpstr>
      <vt:lpstr>E tutti insieme  sul palco in piazza Dante  con il nostro super  Spettacoloso spettacolo di Natale…..</vt:lpstr>
      <vt:lpstr>Sempre uniti andiamo avanti  con la gioia nel cuore… come i pesci,  gli elefanti e le tigriiiii…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10 e lode Bambini  siete stati bravi…….</vt:lpstr>
      <vt:lpstr>Sul sito web del nostro Istituto Comprensivo potete trovare le presentazioni complete delle varie manifestazioni didattiche.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A.S. 2019/20 Primo periodo </dc:title>
  <dc:creator>g santoro</dc:creator>
  <cp:lastModifiedBy>g santoro</cp:lastModifiedBy>
  <cp:revision>4</cp:revision>
  <dcterms:created xsi:type="dcterms:W3CDTF">2020-02-10T17:23:29Z</dcterms:created>
  <dcterms:modified xsi:type="dcterms:W3CDTF">2020-02-10T17:37:09Z</dcterms:modified>
</cp:coreProperties>
</file>